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53"/>
  </p:notesMasterIdLst>
  <p:sldIdLst>
    <p:sldId id="368" r:id="rId2"/>
    <p:sldId id="257" r:id="rId3"/>
    <p:sldId id="1414" r:id="rId4"/>
    <p:sldId id="1415" r:id="rId5"/>
    <p:sldId id="1413" r:id="rId6"/>
    <p:sldId id="1416" r:id="rId7"/>
    <p:sldId id="1417" r:id="rId8"/>
    <p:sldId id="1411" r:id="rId9"/>
    <p:sldId id="1419" r:id="rId10"/>
    <p:sldId id="1484" r:id="rId11"/>
    <p:sldId id="1421" r:id="rId12"/>
    <p:sldId id="1465" r:id="rId13"/>
    <p:sldId id="1466" r:id="rId14"/>
    <p:sldId id="1423" r:id="rId15"/>
    <p:sldId id="1467" r:id="rId16"/>
    <p:sldId id="1422" r:id="rId17"/>
    <p:sldId id="1430" r:id="rId18"/>
    <p:sldId id="1431" r:id="rId19"/>
    <p:sldId id="1425" r:id="rId20"/>
    <p:sldId id="1485" r:id="rId21"/>
    <p:sldId id="1427" r:id="rId22"/>
    <p:sldId id="1483" r:id="rId23"/>
    <p:sldId id="1457" r:id="rId24"/>
    <p:sldId id="1441" r:id="rId25"/>
    <p:sldId id="1444" r:id="rId26"/>
    <p:sldId id="1469" r:id="rId27"/>
    <p:sldId id="1440" r:id="rId28"/>
    <p:sldId id="1445" r:id="rId29"/>
    <p:sldId id="1446" r:id="rId30"/>
    <p:sldId id="1447" r:id="rId31"/>
    <p:sldId id="1470" r:id="rId32"/>
    <p:sldId id="1442" r:id="rId33"/>
    <p:sldId id="1453" r:id="rId34"/>
    <p:sldId id="1454" r:id="rId35"/>
    <p:sldId id="1455" r:id="rId36"/>
    <p:sldId id="1456" r:id="rId37"/>
    <p:sldId id="1458" r:id="rId38"/>
    <p:sldId id="1449" r:id="rId39"/>
    <p:sldId id="1461" r:id="rId40"/>
    <p:sldId id="1471" r:id="rId41"/>
    <p:sldId id="1450" r:id="rId42"/>
    <p:sldId id="1436" r:id="rId43"/>
    <p:sldId id="1463" r:id="rId44"/>
    <p:sldId id="1472" r:id="rId45"/>
    <p:sldId id="1451" r:id="rId46"/>
    <p:sldId id="1473" r:id="rId47"/>
    <p:sldId id="1474" r:id="rId48"/>
    <p:sldId id="1475" r:id="rId49"/>
    <p:sldId id="1476" r:id="rId50"/>
    <p:sldId id="1477" r:id="rId51"/>
    <p:sldId id="1478"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p15:clr>
            <a:srgbClr val="A4A3A4"/>
          </p15:clr>
        </p15:guide>
        <p15:guide id="2" pos="31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1435"/>
    <a:srgbClr val="5E05E1"/>
    <a:srgbClr val="B9CDE6"/>
    <a:srgbClr val="C72D03"/>
    <a:srgbClr val="990000"/>
    <a:srgbClr val="6805F9"/>
    <a:srgbClr val="9D1B1E"/>
    <a:srgbClr val="9D2235"/>
    <a:srgbClr val="9900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83742" autoAdjust="0"/>
  </p:normalViewPr>
  <p:slideViewPr>
    <p:cSldViewPr snapToGrid="0" snapToObjects="1" showGuides="1">
      <p:cViewPr varScale="1">
        <p:scale>
          <a:sx n="117" d="100"/>
          <a:sy n="117" d="100"/>
        </p:scale>
        <p:origin x="1392" y="84"/>
      </p:cViewPr>
      <p:guideLst>
        <p:guide orient="horz" pos="3073"/>
        <p:guide pos="3122"/>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71" d="100"/>
          <a:sy n="71" d="100"/>
        </p:scale>
        <p:origin x="-307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6E9E5-287C-4A17-9ED7-3172FC57F926}" type="datetimeFigureOut">
              <a:rPr lang="en-US" smtClean="0"/>
              <a:pPr/>
              <a:t>1/19/2023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B0658-5AD6-4C67-8722-069F6A8472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DB0658-5AD6-4C67-8722-069F6A84720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33</a:t>
            </a:fld>
            <a:endParaRPr lang="en-US"/>
          </a:p>
        </p:txBody>
      </p:sp>
    </p:spTree>
    <p:extLst>
      <p:ext uri="{BB962C8B-B14F-4D97-AF65-F5344CB8AC3E}">
        <p14:creationId xmlns:p14="http://schemas.microsoft.com/office/powerpoint/2010/main" val="74230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Mediation performed via HIMA</a:t>
            </a:r>
          </a:p>
          <a:p>
            <a:r>
              <a:rPr lang="en-US" sz="1200" dirty="0"/>
              <a:t>Performed K-means within each omics layer</a:t>
            </a:r>
          </a:p>
          <a:p>
            <a:r>
              <a:rPr lang="en-US" sz="1200" dirty="0"/>
              <a:t>Used 2 clusters</a:t>
            </a:r>
          </a:p>
          <a:p>
            <a:r>
              <a:rPr lang="en-US" sz="1200" dirty="0"/>
              <a:t>Use cluster assignments from all omics layers as mediators for HIMA</a:t>
            </a:r>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41</a:t>
            </a:fld>
            <a:endParaRPr lang="en-US"/>
          </a:p>
        </p:txBody>
      </p:sp>
    </p:spTree>
    <p:extLst>
      <p:ext uri="{BB962C8B-B14F-4D97-AF65-F5344CB8AC3E}">
        <p14:creationId xmlns:p14="http://schemas.microsoft.com/office/powerpoint/2010/main" val="138383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Roboto" panose="02000000000000000000" pitchFamily="2" charset="0"/>
              </a:rPr>
              <a:t>Silhouette score is </a:t>
            </a:r>
            <a:r>
              <a:rPr lang="en-US" b="1" i="0" dirty="0">
                <a:solidFill>
                  <a:srgbClr val="BDC1C6"/>
                </a:solidFill>
                <a:effectLst/>
                <a:latin typeface="Roboto" panose="02000000000000000000" pitchFamily="2" charset="0"/>
              </a:rPr>
              <a:t>used to evaluate the quality of clusters created using clustering algorithms in terms of how well samples are clustered with other samples that are similar to each other. Value ranges from -1 to 1, with higher scores representing more similarity</a:t>
            </a:r>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43</a:t>
            </a:fld>
            <a:endParaRPr lang="en-US"/>
          </a:p>
        </p:txBody>
      </p:sp>
    </p:spTree>
    <p:extLst>
      <p:ext uri="{BB962C8B-B14F-4D97-AF65-F5344CB8AC3E}">
        <p14:creationId xmlns:p14="http://schemas.microsoft.com/office/powerpoint/2010/main" val="420987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44</a:t>
            </a:fld>
            <a:endParaRPr lang="en-US"/>
          </a:p>
        </p:txBody>
      </p:sp>
    </p:spTree>
    <p:extLst>
      <p:ext uri="{BB962C8B-B14F-4D97-AF65-F5344CB8AC3E}">
        <p14:creationId xmlns:p14="http://schemas.microsoft.com/office/powerpoint/2010/main" val="211498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clustering based on non-negative matrix factorization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shifted and rescaled- all data must be greater than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45</a:t>
            </a:fld>
            <a:endParaRPr lang="en-US"/>
          </a:p>
        </p:txBody>
      </p:sp>
    </p:spTree>
    <p:extLst>
      <p:ext uri="{BB962C8B-B14F-4D97-AF65-F5344CB8AC3E}">
        <p14:creationId xmlns:p14="http://schemas.microsoft.com/office/powerpoint/2010/main" val="88683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2</a:t>
            </a:fld>
            <a:endParaRPr lang="en-US"/>
          </a:p>
        </p:txBody>
      </p:sp>
    </p:spTree>
    <p:extLst>
      <p:ext uri="{BB962C8B-B14F-4D97-AF65-F5344CB8AC3E}">
        <p14:creationId xmlns:p14="http://schemas.microsoft.com/office/powerpoint/2010/main" val="250545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PFAS have been widely used in a variety of industrial applications and consumer products including water repellant textiles, nonstick coatings, and food packaging products. Due to their high stability and low surface are very resistant to degradation, thus they are very persistent in the environment and the human body. That is why recent human biomonitoring studies show widespread exposure as they can detected in blood of almost everyone in the US.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6C230-79EF-4E9B-BF93-DE196BA0E4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0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E8B9F-4067-784D-A00D-5CCD7717C45B}" type="slidenum">
              <a:rPr lang="en-US" smtClean="0"/>
              <a:t>11</a:t>
            </a:fld>
            <a:endParaRPr lang="en-US"/>
          </a:p>
        </p:txBody>
      </p:sp>
    </p:spTree>
    <p:extLst>
      <p:ext uri="{BB962C8B-B14F-4D97-AF65-F5344CB8AC3E}">
        <p14:creationId xmlns:p14="http://schemas.microsoft.com/office/powerpoint/2010/main" val="374894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12</a:t>
            </a:fld>
            <a:endParaRPr lang="en-US"/>
          </a:p>
        </p:txBody>
      </p:sp>
    </p:spTree>
    <p:extLst>
      <p:ext uri="{BB962C8B-B14F-4D97-AF65-F5344CB8AC3E}">
        <p14:creationId xmlns:p14="http://schemas.microsoft.com/office/powerpoint/2010/main" val="3894583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These effects are conditional on each other</a:t>
            </a:r>
          </a:p>
        </p:txBody>
      </p:sp>
      <p:sp>
        <p:nvSpPr>
          <p:cNvPr id="4" name="Slide Number Placeholder 3"/>
          <p:cNvSpPr>
            <a:spLocks noGrp="1"/>
          </p:cNvSpPr>
          <p:nvPr>
            <p:ph type="sldNum" sz="quarter" idx="5"/>
          </p:nvPr>
        </p:nvSpPr>
        <p:spPr/>
        <p:txBody>
          <a:bodyPr/>
          <a:lstStyle/>
          <a:p>
            <a:fld id="{6BDB0658-5AD6-4C67-8722-069F6A847204}" type="slidenum">
              <a:rPr lang="en-US" smtClean="0"/>
              <a:pPr/>
              <a:t>14</a:t>
            </a:fld>
            <a:endParaRPr lang="en-US"/>
          </a:p>
        </p:txBody>
      </p:sp>
    </p:spTree>
    <p:extLst>
      <p:ext uri="{BB962C8B-B14F-4D97-AF65-F5344CB8AC3E}">
        <p14:creationId xmlns:p14="http://schemas.microsoft.com/office/powerpoint/2010/main" val="402150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15</a:t>
            </a:fld>
            <a:endParaRPr lang="en-US"/>
          </a:p>
        </p:txBody>
      </p:sp>
    </p:spTree>
    <p:extLst>
      <p:ext uri="{BB962C8B-B14F-4D97-AF65-F5344CB8AC3E}">
        <p14:creationId xmlns:p14="http://schemas.microsoft.com/office/powerpoint/2010/main" val="3844748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Oval size proportional to the percent of the total effect for the given mediator</a:t>
            </a:r>
          </a:p>
          <a:p>
            <a:r>
              <a:rPr lang="en-US" dirty="0"/>
              <a:t>All pathways are significant based on an FDR threshold of 0.05</a:t>
            </a:r>
          </a:p>
        </p:txBody>
      </p:sp>
      <p:sp>
        <p:nvSpPr>
          <p:cNvPr id="4" name="Slide Number Placeholder 3"/>
          <p:cNvSpPr>
            <a:spLocks noGrp="1"/>
          </p:cNvSpPr>
          <p:nvPr>
            <p:ph type="sldNum" sz="quarter" idx="5"/>
          </p:nvPr>
        </p:nvSpPr>
        <p:spPr/>
        <p:txBody>
          <a:bodyPr/>
          <a:lstStyle/>
          <a:p>
            <a:fld id="{6BDB0658-5AD6-4C67-8722-069F6A847204}" type="slidenum">
              <a:rPr lang="en-US" smtClean="0"/>
              <a:pPr/>
              <a:t>16</a:t>
            </a:fld>
            <a:endParaRPr lang="en-US"/>
          </a:p>
        </p:txBody>
      </p:sp>
    </p:spTree>
    <p:extLst>
      <p:ext uri="{BB962C8B-B14F-4D97-AF65-F5344CB8AC3E}">
        <p14:creationId xmlns:p14="http://schemas.microsoft.com/office/powerpoint/2010/main" val="396135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17</a:t>
            </a:fld>
            <a:endParaRPr lang="en-US"/>
          </a:p>
        </p:txBody>
      </p:sp>
    </p:spTree>
    <p:extLst>
      <p:ext uri="{BB962C8B-B14F-4D97-AF65-F5344CB8AC3E}">
        <p14:creationId xmlns:p14="http://schemas.microsoft.com/office/powerpoint/2010/main" val="351513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3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solidFill>
                  <a:srgbClr val="9E143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78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FAE-907E-D948-9740-D36452369F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3901E0-EE59-0D41-AD39-105B2BA4DC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65FBF1-6690-CF40-8F72-E3278148588B}"/>
              </a:ext>
            </a:extLst>
          </p:cNvPr>
          <p:cNvSpPr>
            <a:spLocks noGrp="1"/>
          </p:cNvSpPr>
          <p:nvPr>
            <p:ph type="dt" sz="half" idx="10"/>
          </p:nvPr>
        </p:nvSpPr>
        <p:spPr/>
        <p:txBody>
          <a:bodyPr/>
          <a:lstStyle/>
          <a:p>
            <a:fld id="{0D9AD1BE-5587-6C4B-8900-F8665D3E3130}" type="datetimeFigureOut">
              <a:rPr lang="en-US" smtClean="0"/>
              <a:t>1/19/2023</a:t>
            </a:fld>
            <a:endParaRPr lang="en-US"/>
          </a:p>
        </p:txBody>
      </p:sp>
      <p:sp>
        <p:nvSpPr>
          <p:cNvPr id="5" name="Footer Placeholder 4">
            <a:extLst>
              <a:ext uri="{FF2B5EF4-FFF2-40B4-BE49-F238E27FC236}">
                <a16:creationId xmlns:a16="http://schemas.microsoft.com/office/drawing/2014/main" id="{E2F0ECEB-22F1-654A-BFE2-FC224DFC1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BDC62-2BBA-F74E-93B9-3EDFE5A14781}"/>
              </a:ext>
            </a:extLst>
          </p:cNvPr>
          <p:cNvSpPr>
            <a:spLocks noGrp="1"/>
          </p:cNvSpPr>
          <p:nvPr>
            <p:ph type="sldNum" sz="quarter" idx="12"/>
          </p:nvPr>
        </p:nvSpPr>
        <p:spPr/>
        <p:txBody>
          <a:bodyPr/>
          <a:lstStyle/>
          <a:p>
            <a:fld id="{E6801DDC-86F6-3648-866B-85036D65597D}" type="slidenum">
              <a:rPr lang="en-US" smtClean="0"/>
              <a:t>‹#›</a:t>
            </a:fld>
            <a:endParaRPr lang="en-US"/>
          </a:p>
        </p:txBody>
      </p:sp>
    </p:spTree>
    <p:extLst>
      <p:ext uri="{BB962C8B-B14F-4D97-AF65-F5344CB8AC3E}">
        <p14:creationId xmlns:p14="http://schemas.microsoft.com/office/powerpoint/2010/main" val="63487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1/19/2023</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Tree>
    <p:extLst>
      <p:ext uri="{BB962C8B-B14F-4D97-AF65-F5344CB8AC3E}">
        <p14:creationId xmlns:p14="http://schemas.microsoft.com/office/powerpoint/2010/main" val="229562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44FC035-0845-3A47-B559-422E342BC033}"/>
              </a:ext>
            </a:extLst>
          </p:cNvPr>
          <p:cNvSpPr txBox="1">
            <a:spLocks/>
          </p:cNvSpPr>
          <p:nvPr userDrawn="1"/>
        </p:nvSpPr>
        <p:spPr>
          <a:xfrm>
            <a:off x="-1941" y="4639938"/>
            <a:ext cx="9153676" cy="518313"/>
          </a:xfrm>
          <a:prstGeom prst="rect">
            <a:avLst/>
          </a:prstGeom>
          <a:solidFill>
            <a:srgbClr val="9E1435"/>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600" dirty="0">
              <a:solidFill>
                <a:schemeClr val="bg2">
                  <a:lumMod val="10000"/>
                </a:schemeClr>
              </a:solidFill>
              <a:latin typeface="Arial"/>
              <a:cs typeface="Arial"/>
            </a:endParaRPr>
          </a:p>
        </p:txBody>
      </p:sp>
      <p:pic>
        <p:nvPicPr>
          <p:cNvPr id="12" name="Picture 11">
            <a:extLst>
              <a:ext uri="{FF2B5EF4-FFF2-40B4-BE49-F238E27FC236}">
                <a16:creationId xmlns:a16="http://schemas.microsoft.com/office/drawing/2014/main" id="{D4EDDFD7-34A4-1845-84A8-431D580518C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9040" y="4636265"/>
            <a:ext cx="2443198" cy="514357"/>
          </a:xfrm>
          <a:prstGeom prst="rect">
            <a:avLst/>
          </a:prstGeom>
        </p:spPr>
      </p:pic>
      <p:pic>
        <p:nvPicPr>
          <p:cNvPr id="5" name="Picture 4" descr="Diagram&#10;&#10;Description automatically generated">
            <a:extLst>
              <a:ext uri="{FF2B5EF4-FFF2-40B4-BE49-F238E27FC236}">
                <a16:creationId xmlns:a16="http://schemas.microsoft.com/office/drawing/2014/main" id="{99E8A3F2-0095-3F4D-BBD4-BFEEC18A449D}"/>
              </a:ext>
            </a:extLst>
          </p:cNvPr>
          <p:cNvPicPr>
            <a:picLocks noChangeAspect="1"/>
          </p:cNvPicPr>
          <p:nvPr userDrawn="1"/>
        </p:nvPicPr>
        <p:blipFill>
          <a:blip r:embed="rId7"/>
          <a:stretch>
            <a:fillRect/>
          </a:stretch>
        </p:blipFill>
        <p:spPr>
          <a:xfrm>
            <a:off x="-1941" y="4320461"/>
            <a:ext cx="837790" cy="837790"/>
          </a:xfrm>
          <a:prstGeom prst="rect">
            <a:avLst/>
          </a:prstGeom>
        </p:spPr>
      </p:pic>
      <p:sp>
        <p:nvSpPr>
          <p:cNvPr id="10" name="TextBox 9"/>
          <p:cNvSpPr txBox="1"/>
          <p:nvPr userDrawn="1"/>
        </p:nvSpPr>
        <p:spPr>
          <a:xfrm>
            <a:off x="5525675" y="0"/>
            <a:ext cx="3618325" cy="276999"/>
          </a:xfrm>
          <a:prstGeom prst="rect">
            <a:avLst/>
          </a:prstGeom>
          <a:noFill/>
        </p:spPr>
        <p:txBody>
          <a:bodyPr wrap="square" rtlCol="0">
            <a:spAutoFit/>
          </a:bodyPr>
          <a:lstStyle/>
          <a:p>
            <a:pPr algn="r"/>
            <a:r>
              <a:rPr lang="en-US" sz="1200" baseline="30000" dirty="0">
                <a:latin typeface="Arial" panose="020B0604020202020204" pitchFamily="34" charset="0"/>
                <a:cs typeface="Arial" panose="020B0604020202020204" pitchFamily="34" charset="0"/>
              </a:rPr>
              <a:t>SHARP Multi-omics Boot Camp</a:t>
            </a:r>
            <a:r>
              <a:rPr lang="en-US" sz="1200" baseline="0" dirty="0">
                <a:latin typeface="Arial" panose="020B0604020202020204" pitchFamily="34" charset="0"/>
                <a:cs typeface="Arial" panose="020B0604020202020204" pitchFamily="34" charset="0"/>
              </a:rPr>
              <a:t>• </a:t>
            </a:r>
            <a:r>
              <a:rPr lang="is-IS" sz="1200" baseline="30000" dirty="0">
                <a:latin typeface="Arial" panose="020B0604020202020204" pitchFamily="34" charset="0"/>
                <a:cs typeface="Arial" panose="020B0604020202020204" pitchFamily="34" charset="0"/>
              </a:rPr>
              <a:t>June 22-24, 2022</a:t>
            </a:r>
          </a:p>
        </p:txBody>
      </p:sp>
      <p:pic>
        <p:nvPicPr>
          <p:cNvPr id="7" name="Picture 6">
            <a:extLst>
              <a:ext uri="{FF2B5EF4-FFF2-40B4-BE49-F238E27FC236}">
                <a16:creationId xmlns:a16="http://schemas.microsoft.com/office/drawing/2014/main" id="{CFA7C168-6611-90B6-5CA4-4A1AB301FF11}"/>
              </a:ext>
            </a:extLst>
          </p:cNvPr>
          <p:cNvPicPr>
            <a:picLocks noChangeAspect="1"/>
          </p:cNvPicPr>
          <p:nvPr userDrawn="1"/>
        </p:nvPicPr>
        <p:blipFill>
          <a:blip r:embed="rId8"/>
          <a:stretch>
            <a:fillRect/>
          </a:stretch>
        </p:blipFill>
        <p:spPr>
          <a:xfrm>
            <a:off x="7961622" y="4652290"/>
            <a:ext cx="1057591" cy="482308"/>
          </a:xfrm>
          <a:prstGeom prst="rect">
            <a:avLst/>
          </a:prstGeom>
        </p:spPr>
      </p:pic>
    </p:spTree>
    <p:extLst>
      <p:ext uri="{BB962C8B-B14F-4D97-AF65-F5344CB8AC3E}">
        <p14:creationId xmlns:p14="http://schemas.microsoft.com/office/powerpoint/2010/main" val="6243920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jecthelix.eu/"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214" y="624467"/>
            <a:ext cx="9129299" cy="3119759"/>
          </a:xfrm>
          <a:prstGeom prst="rect">
            <a:avLst/>
          </a:prstGeom>
        </p:spPr>
        <p:txBody>
          <a:bodyPr vert="horz" lIns="91440" tIns="45720" rIns="91440" bIns="45720" rtlCol="0" anchor="ctr">
            <a:normAutofit lnSpcReduction="10000"/>
          </a:bodyPr>
          <a:lstStyle/>
          <a:p>
            <a:pPr algn="ctr">
              <a:spcBef>
                <a:spcPct val="0"/>
              </a:spcBef>
              <a:defRPr/>
            </a:pPr>
            <a:r>
              <a:rPr lang="en-US" sz="3600" b="1" dirty="0">
                <a:solidFill>
                  <a:srgbClr val="990014"/>
                </a:solidFill>
                <a:latin typeface="Arial" pitchFamily="34" charset="0"/>
                <a:cs typeface="Arial" pitchFamily="34" charset="0"/>
              </a:rPr>
              <a:t>Multi-omics Boot Camp</a:t>
            </a:r>
          </a:p>
          <a:p>
            <a:pPr algn="ctr">
              <a:spcBef>
                <a:spcPct val="0"/>
              </a:spcBef>
              <a:defRPr/>
            </a:pPr>
            <a:r>
              <a:rPr lang="en-US" sz="3600" b="1" dirty="0">
                <a:solidFill>
                  <a:srgbClr val="990014"/>
                </a:solidFill>
                <a:latin typeface="Arial" pitchFamily="34" charset="0"/>
                <a:cs typeface="Arial" pitchFamily="34" charset="0"/>
              </a:rPr>
              <a:t>Analysis of Omics Data for Research Studies</a:t>
            </a:r>
          </a:p>
          <a:p>
            <a:pPr algn="ctr">
              <a:spcBef>
                <a:spcPct val="0"/>
              </a:spcBef>
              <a:defRPr/>
            </a:pPr>
            <a:endParaRPr lang="en-US" sz="3600" b="1" dirty="0">
              <a:solidFill>
                <a:srgbClr val="990014"/>
              </a:solidFill>
              <a:latin typeface="Arial" pitchFamily="34" charset="0"/>
              <a:cs typeface="Arial" pitchFamily="34" charset="0"/>
            </a:endParaRPr>
          </a:p>
          <a:p>
            <a:pPr algn="ctr">
              <a:spcBef>
                <a:spcPct val="0"/>
              </a:spcBef>
              <a:defRPr/>
            </a:pPr>
            <a:r>
              <a:rPr lang="en-US" sz="3600" b="1" dirty="0">
                <a:solidFill>
                  <a:srgbClr val="990014"/>
                </a:solidFill>
                <a:latin typeface="Arial" pitchFamily="34" charset="0"/>
                <a:cs typeface="Arial" pitchFamily="34" charset="0"/>
              </a:rPr>
              <a:t>Bringing it all together: Multi-</a:t>
            </a:r>
            <a:r>
              <a:rPr lang="en-US" sz="3600" b="1" dirty="0" err="1">
                <a:solidFill>
                  <a:srgbClr val="990014"/>
                </a:solidFill>
                <a:latin typeface="Arial" pitchFamily="34" charset="0"/>
                <a:cs typeface="Arial" pitchFamily="34" charset="0"/>
              </a:rPr>
              <a:t>omic</a:t>
            </a:r>
            <a:r>
              <a:rPr lang="en-US" sz="3600" b="1" dirty="0">
                <a:solidFill>
                  <a:srgbClr val="990014"/>
                </a:solidFill>
                <a:latin typeface="Arial" pitchFamily="34" charset="0"/>
                <a:cs typeface="Arial" pitchFamily="34" charset="0"/>
              </a:rPr>
              <a:t> Analysis in Real Data</a:t>
            </a:r>
          </a:p>
        </p:txBody>
      </p:sp>
    </p:spTree>
    <p:extLst>
      <p:ext uri="{BB962C8B-B14F-4D97-AF65-F5344CB8AC3E}">
        <p14:creationId xmlns:p14="http://schemas.microsoft.com/office/powerpoint/2010/main" val="376646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1D6BBE-A7AE-464F-A976-6A03DD7D35F2}"/>
              </a:ext>
            </a:extLst>
          </p:cNvPr>
          <p:cNvPicPr>
            <a:picLocks noChangeAspect="1"/>
          </p:cNvPicPr>
          <p:nvPr/>
        </p:nvPicPr>
        <p:blipFill>
          <a:blip r:embed="rId2"/>
          <a:stretch>
            <a:fillRect/>
          </a:stretch>
        </p:blipFill>
        <p:spPr>
          <a:xfrm>
            <a:off x="6165316" y="1098636"/>
            <a:ext cx="1881314" cy="686578"/>
          </a:xfrm>
          <a:prstGeom prst="rect">
            <a:avLst/>
          </a:prstGeom>
          <a:ln>
            <a:noFill/>
          </a:ln>
        </p:spPr>
      </p:pic>
      <p:sp>
        <p:nvSpPr>
          <p:cNvPr id="13" name="Rectangle 12">
            <a:extLst>
              <a:ext uri="{FF2B5EF4-FFF2-40B4-BE49-F238E27FC236}">
                <a16:creationId xmlns:a16="http://schemas.microsoft.com/office/drawing/2014/main" id="{1ED33BF8-ED6F-478B-B48F-C0D24EE74EE8}"/>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BBD44-471B-4F89-AB02-03FCAE8F0241}"/>
              </a:ext>
            </a:extLst>
          </p:cNvPr>
          <p:cNvSpPr>
            <a:spLocks noGrp="1"/>
          </p:cNvSpPr>
          <p:nvPr>
            <p:ph type="title"/>
          </p:nvPr>
        </p:nvSpPr>
        <p:spPr>
          <a:xfrm>
            <a:off x="133065" y="279779"/>
            <a:ext cx="8877869" cy="783450"/>
          </a:xfrm>
        </p:spPr>
        <p:txBody>
          <a:bodyPr/>
          <a:lstStyle/>
          <a:p>
            <a:r>
              <a:rPr lang="en-US" sz="3600" b="1" dirty="0"/>
              <a:t>Overview: Mediation with Multi-omics</a:t>
            </a:r>
          </a:p>
        </p:txBody>
      </p:sp>
      <p:sp>
        <p:nvSpPr>
          <p:cNvPr id="3" name="Content Placeholder 2">
            <a:extLst>
              <a:ext uri="{FF2B5EF4-FFF2-40B4-BE49-F238E27FC236}">
                <a16:creationId xmlns:a16="http://schemas.microsoft.com/office/drawing/2014/main" id="{AEA6CB79-664D-4FA9-B32A-C11EFBCF736C}"/>
              </a:ext>
            </a:extLst>
          </p:cNvPr>
          <p:cNvSpPr>
            <a:spLocks noGrp="1"/>
          </p:cNvSpPr>
          <p:nvPr>
            <p:ph idx="1"/>
          </p:nvPr>
        </p:nvSpPr>
        <p:spPr>
          <a:xfrm>
            <a:off x="546720" y="1063229"/>
            <a:ext cx="7529413" cy="3537646"/>
          </a:xfrm>
        </p:spPr>
        <p:txBody>
          <a:bodyPr/>
          <a:lstStyle/>
          <a:p>
            <a:pPr marL="233362" indent="0">
              <a:buNone/>
            </a:pPr>
            <a:r>
              <a:rPr lang="en-US" sz="2000" b="1" dirty="0"/>
              <a:t>Part 1: High Dimensional Mediation Analysis</a:t>
            </a:r>
          </a:p>
          <a:p>
            <a:pPr marL="1260475" lvl="1" indent="-342900">
              <a:buAutoNum type="alphaUcPeriod"/>
            </a:pPr>
            <a:r>
              <a:rPr lang="en-US" sz="2000" b="1" dirty="0"/>
              <a:t>Early integration</a:t>
            </a:r>
          </a:p>
          <a:p>
            <a:pPr marL="1260475" lvl="1" indent="-342900">
              <a:buFont typeface="Arial"/>
              <a:buAutoNum type="alphaUcPeriod"/>
            </a:pPr>
            <a:r>
              <a:rPr lang="en-US" sz="2000" b="1" dirty="0"/>
              <a:t>Late integration</a:t>
            </a:r>
          </a:p>
          <a:p>
            <a:pPr marL="233362" indent="0">
              <a:buNone/>
            </a:pPr>
            <a:r>
              <a:rPr lang="en-US" sz="2000" dirty="0">
                <a:solidFill>
                  <a:schemeClr val="bg1">
                    <a:lumMod val="65000"/>
                  </a:schemeClr>
                </a:solidFill>
                <a:latin typeface="Arial" panose="020B0604020202020204" pitchFamily="34" charset="0"/>
                <a:cs typeface="Arial" panose="020B0604020202020204" pitchFamily="34" charset="0"/>
              </a:rPr>
              <a:t>Part 2: Mediation with Multi-omics signatures</a:t>
            </a:r>
          </a:p>
          <a:p>
            <a:pPr marL="1260475" lvl="1" indent="-342900">
              <a:buFont typeface="Arial"/>
              <a:buAutoNum type="alphaUcPeriod"/>
            </a:pPr>
            <a:r>
              <a:rPr lang="en-US" sz="2000" dirty="0">
                <a:solidFill>
                  <a:schemeClr val="bg1">
                    <a:lumMod val="65000"/>
                  </a:schemeClr>
                </a:solidFill>
              </a:rPr>
              <a:t>Dimensionality Reduction</a:t>
            </a:r>
          </a:p>
          <a:p>
            <a:pPr marL="1712913" lvl="3" indent="-342900"/>
            <a:r>
              <a:rPr lang="en-US" sz="1800" dirty="0">
                <a:solidFill>
                  <a:schemeClr val="bg1">
                    <a:lumMod val="65000"/>
                  </a:schemeClr>
                </a:solidFill>
              </a:rPr>
              <a:t>PCA (early and late integration)</a:t>
            </a:r>
          </a:p>
          <a:p>
            <a:pPr marL="1712913" lvl="3" indent="-342900"/>
            <a:r>
              <a:rPr lang="en-US" sz="1800" dirty="0">
                <a:solidFill>
                  <a:schemeClr val="bg1">
                    <a:lumMod val="65000"/>
                  </a:schemeClr>
                </a:solidFill>
              </a:rPr>
              <a:t>JIVE (intermediate integration)</a:t>
            </a:r>
            <a:endParaRPr lang="en-US" dirty="0">
              <a:solidFill>
                <a:schemeClr val="bg1">
                  <a:lumMod val="65000"/>
                </a:schemeClr>
              </a:solidFill>
            </a:endParaRPr>
          </a:p>
          <a:p>
            <a:pPr marL="1260475" lvl="1" indent="-342900">
              <a:buFont typeface="Arial"/>
              <a:buAutoNum type="alphaUcPeriod"/>
            </a:pPr>
            <a:r>
              <a:rPr lang="en-US" sz="2000" dirty="0">
                <a:solidFill>
                  <a:schemeClr val="bg1">
                    <a:lumMod val="65000"/>
                  </a:schemeClr>
                </a:solidFill>
              </a:rPr>
              <a:t>Clustering</a:t>
            </a:r>
          </a:p>
          <a:p>
            <a:pPr marL="1712913" lvl="3" indent="-342900"/>
            <a:r>
              <a:rPr lang="en-US" sz="1800" dirty="0">
                <a:solidFill>
                  <a:schemeClr val="bg1">
                    <a:lumMod val="65000"/>
                  </a:schemeClr>
                </a:solidFill>
              </a:rPr>
              <a:t>K-means (early and late integration)</a:t>
            </a:r>
          </a:p>
          <a:p>
            <a:pPr marL="1712913" lvl="3" indent="-342900"/>
            <a:r>
              <a:rPr lang="en-US" sz="1800" dirty="0">
                <a:solidFill>
                  <a:schemeClr val="bg1">
                    <a:lumMod val="65000"/>
                  </a:schemeClr>
                </a:solidFill>
              </a:rPr>
              <a:t>intNMF (intermediate integration)</a:t>
            </a:r>
          </a:p>
          <a:p>
            <a:pPr marL="57150" indent="0">
              <a:buNone/>
            </a:pPr>
            <a:endParaRPr lang="en-US" sz="1800" dirty="0">
              <a:latin typeface="Arial" panose="020B0604020202020204" pitchFamily="34" charset="0"/>
              <a:cs typeface="Arial" panose="020B0604020202020204" pitchFamily="34" charset="0"/>
            </a:endParaRPr>
          </a:p>
          <a:p>
            <a:pPr marL="57150" indent="0">
              <a:buNone/>
            </a:pPr>
            <a:endParaRPr lang="en-US"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7D7BE28-916D-4288-97E2-E555E25E481F}"/>
              </a:ext>
            </a:extLst>
          </p:cNvPr>
          <p:cNvSpPr/>
          <p:nvPr/>
        </p:nvSpPr>
        <p:spPr>
          <a:xfrm>
            <a:off x="654518" y="1063229"/>
            <a:ext cx="7421615" cy="1090950"/>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45589E-4CF6-4B4A-9D91-F38785E2D980}"/>
              </a:ext>
            </a:extLst>
          </p:cNvPr>
          <p:cNvSpPr/>
          <p:nvPr/>
        </p:nvSpPr>
        <p:spPr>
          <a:xfrm>
            <a:off x="654517" y="2154178"/>
            <a:ext cx="7421615" cy="2446697"/>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004CD7F-D020-42ED-84E9-299569AA1161}"/>
              </a:ext>
            </a:extLst>
          </p:cNvPr>
          <p:cNvPicPr>
            <a:picLocks noChangeAspect="1"/>
          </p:cNvPicPr>
          <p:nvPr/>
        </p:nvPicPr>
        <p:blipFill>
          <a:blip r:embed="rId3">
            <a:alphaModFix amt="35000"/>
          </a:blip>
          <a:stretch>
            <a:fillRect/>
          </a:stretch>
        </p:blipFill>
        <p:spPr>
          <a:xfrm>
            <a:off x="6194819" y="2179691"/>
            <a:ext cx="1851811" cy="823506"/>
          </a:xfrm>
          <a:prstGeom prst="rect">
            <a:avLst/>
          </a:prstGeom>
          <a:ln>
            <a:noFill/>
          </a:ln>
        </p:spPr>
      </p:pic>
    </p:spTree>
    <p:extLst>
      <p:ext uri="{BB962C8B-B14F-4D97-AF65-F5344CB8AC3E}">
        <p14:creationId xmlns:p14="http://schemas.microsoft.com/office/powerpoint/2010/main" val="41912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E695F1-22F1-44D1-BAB0-B404CD7A98E5}"/>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20A44-5D50-1893-654B-9518CE690259}"/>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Part 1: High Dimensional Mediation</a:t>
            </a:r>
            <a:endParaRPr lang="en-US" sz="3200" dirty="0"/>
          </a:p>
        </p:txBody>
      </p:sp>
      <p:sp>
        <p:nvSpPr>
          <p:cNvPr id="3" name="Content Placeholder 2">
            <a:extLst>
              <a:ext uri="{FF2B5EF4-FFF2-40B4-BE49-F238E27FC236}">
                <a16:creationId xmlns:a16="http://schemas.microsoft.com/office/drawing/2014/main" id="{DA1A96FB-EAC7-B1F4-F3B4-0B7692940104}"/>
              </a:ext>
            </a:extLst>
          </p:cNvPr>
          <p:cNvSpPr>
            <a:spLocks noGrp="1"/>
          </p:cNvSpPr>
          <p:nvPr>
            <p:ph idx="1"/>
          </p:nvPr>
        </p:nvSpPr>
        <p:spPr>
          <a:xfrm>
            <a:off x="505158" y="974470"/>
            <a:ext cx="8363882" cy="3971933"/>
          </a:xfrm>
        </p:spPr>
        <p:txBody>
          <a:bodyPr/>
          <a:lstStyle/>
          <a:p>
            <a:r>
              <a:rPr lang="en-US" sz="2800" dirty="0">
                <a:solidFill>
                  <a:srgbClr val="9E1435"/>
                </a:solidFill>
                <a:ea typeface="+mj-ea"/>
              </a:rPr>
              <a:t>Model:</a:t>
            </a:r>
          </a:p>
          <a:p>
            <a:endParaRPr lang="en-US" sz="2800" dirty="0"/>
          </a:p>
          <a:p>
            <a:pPr marL="0" indent="0">
              <a:buNone/>
            </a:pPr>
            <a:endParaRPr lang="en-US" dirty="0"/>
          </a:p>
          <a:p>
            <a:r>
              <a:rPr lang="en-US" sz="2800" dirty="0">
                <a:solidFill>
                  <a:srgbClr val="9E1435"/>
                </a:solidFill>
                <a:ea typeface="+mj-ea"/>
              </a:rPr>
              <a:t>Step 1:</a:t>
            </a:r>
            <a:r>
              <a:rPr lang="en-US" sz="2800" dirty="0"/>
              <a:t> screening so that </a:t>
            </a:r>
            <a:r>
              <a:rPr lang="en-US" sz="2800" i="1" dirty="0"/>
              <a:t>p</a:t>
            </a:r>
            <a:r>
              <a:rPr lang="en-US" sz="2800" dirty="0"/>
              <a:t> &lt; n</a:t>
            </a:r>
          </a:p>
          <a:p>
            <a:r>
              <a:rPr lang="en-US" sz="2800" dirty="0">
                <a:solidFill>
                  <a:srgbClr val="9E1435"/>
                </a:solidFill>
                <a:ea typeface="+mj-ea"/>
              </a:rPr>
              <a:t>Step 2: </a:t>
            </a:r>
            <a:r>
              <a:rPr lang="en-US" sz="2800" dirty="0"/>
              <a:t>maximize penalized loss: </a:t>
            </a:r>
          </a:p>
          <a:p>
            <a:endParaRPr lang="en-US" sz="2800" dirty="0"/>
          </a:p>
          <a:p>
            <a:endParaRPr lang="en-US" sz="2800" dirty="0"/>
          </a:p>
          <a:p>
            <a:r>
              <a:rPr lang="en-US" sz="2400" dirty="0"/>
              <a:t>R package </a:t>
            </a:r>
            <a:r>
              <a:rPr lang="en-US" sz="2400" i="1" dirty="0"/>
              <a:t>HIMA </a:t>
            </a:r>
            <a:r>
              <a:rPr lang="en-US" sz="2400" dirty="0"/>
              <a:t>(Zhang et al., </a:t>
            </a:r>
            <a:r>
              <a:rPr lang="en-US" sz="2400" i="1" dirty="0"/>
              <a:t>Bioinformatics</a:t>
            </a:r>
            <a:r>
              <a:rPr lang="en-US" sz="2400" dirty="0"/>
              <a:t>, 2021)</a:t>
            </a:r>
          </a:p>
        </p:txBody>
      </p:sp>
      <p:pic>
        <p:nvPicPr>
          <p:cNvPr id="4" name="Picture 3" descr="Diagram, text&#10;&#10;Description automatically generated with medium confidence">
            <a:extLst>
              <a:ext uri="{FF2B5EF4-FFF2-40B4-BE49-F238E27FC236}">
                <a16:creationId xmlns:a16="http://schemas.microsoft.com/office/drawing/2014/main" id="{C29B19CE-2354-E312-DA8D-ECA69F8455CA}"/>
              </a:ext>
            </a:extLst>
          </p:cNvPr>
          <p:cNvPicPr>
            <a:picLocks noChangeAspect="1"/>
          </p:cNvPicPr>
          <p:nvPr/>
        </p:nvPicPr>
        <p:blipFill>
          <a:blip r:embed="rId3"/>
          <a:stretch>
            <a:fillRect/>
          </a:stretch>
        </p:blipFill>
        <p:spPr>
          <a:xfrm>
            <a:off x="2589688" y="1441137"/>
            <a:ext cx="3924300" cy="1143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F41BD80-F726-2DD9-5762-0432F484B95C}"/>
              </a:ext>
            </a:extLst>
          </p:cNvPr>
          <p:cNvPicPr>
            <a:picLocks noChangeAspect="1"/>
          </p:cNvPicPr>
          <p:nvPr/>
        </p:nvPicPr>
        <p:blipFill rotWithShape="1">
          <a:blip r:embed="rId4"/>
          <a:srcRect l="4973" r="621"/>
          <a:stretch/>
        </p:blipFill>
        <p:spPr>
          <a:xfrm>
            <a:off x="2589688" y="3604929"/>
            <a:ext cx="4185063" cy="555958"/>
          </a:xfrm>
          <a:prstGeom prst="rect">
            <a:avLst/>
          </a:prstGeom>
        </p:spPr>
      </p:pic>
    </p:spTree>
    <p:extLst>
      <p:ext uri="{BB962C8B-B14F-4D97-AF65-F5344CB8AC3E}">
        <p14:creationId xmlns:p14="http://schemas.microsoft.com/office/powerpoint/2010/main" val="265665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876D-A696-4E4C-ABB4-9DC094E90D13}"/>
              </a:ext>
            </a:extLst>
          </p:cNvPr>
          <p:cNvSpPr>
            <a:spLocks noGrp="1"/>
          </p:cNvSpPr>
          <p:nvPr>
            <p:ph type="title"/>
          </p:nvPr>
        </p:nvSpPr>
        <p:spPr>
          <a:xfrm>
            <a:off x="457200" y="205979"/>
            <a:ext cx="8229600" cy="631688"/>
          </a:xfrm>
        </p:spPr>
        <p:txBody>
          <a:bodyPr/>
          <a:lstStyle/>
          <a:p>
            <a:r>
              <a:rPr lang="en-US" sz="3200" b="1" dirty="0">
                <a:latin typeface="Arial" panose="020B0604020202020204" pitchFamily="34" charset="0"/>
                <a:cs typeface="Arial" panose="020B0604020202020204" pitchFamily="34" charset="0"/>
              </a:rPr>
              <a:t>Part 1: High Dimensional Mediation</a:t>
            </a:r>
            <a:endParaRPr lang="en-US" sz="3200" dirty="0"/>
          </a:p>
        </p:txBody>
      </p:sp>
      <p:sp>
        <p:nvSpPr>
          <p:cNvPr id="3" name="Content Placeholder 2">
            <a:extLst>
              <a:ext uri="{FF2B5EF4-FFF2-40B4-BE49-F238E27FC236}">
                <a16:creationId xmlns:a16="http://schemas.microsoft.com/office/drawing/2014/main" id="{A4D8F8E6-2EAE-403E-B48D-210B7590821F}"/>
              </a:ext>
            </a:extLst>
          </p:cNvPr>
          <p:cNvSpPr>
            <a:spLocks noGrp="1"/>
          </p:cNvSpPr>
          <p:nvPr>
            <p:ph idx="1"/>
          </p:nvPr>
        </p:nvSpPr>
        <p:spPr>
          <a:xfrm>
            <a:off x="457200" y="997527"/>
            <a:ext cx="8229600" cy="3597096"/>
          </a:xfrm>
        </p:spPr>
        <p:txBody>
          <a:bodyPr/>
          <a:lstStyle/>
          <a:p>
            <a:r>
              <a:rPr lang="en-US" sz="2400" dirty="0"/>
              <a:t>High dimensional mediation model, implemented in R package </a:t>
            </a:r>
            <a:r>
              <a:rPr lang="en-US" sz="2400" i="1" dirty="0"/>
              <a:t>HIMA </a:t>
            </a:r>
            <a:r>
              <a:rPr lang="en-US" sz="2400" dirty="0"/>
              <a:t>(Zhang et al., </a:t>
            </a:r>
            <a:r>
              <a:rPr lang="en-US" sz="2400" i="1" dirty="0"/>
              <a:t>Bioinformatics</a:t>
            </a:r>
            <a:r>
              <a:rPr lang="en-US" sz="2400" dirty="0"/>
              <a:t>, 2021)</a:t>
            </a:r>
          </a:p>
          <a:p>
            <a:r>
              <a:rPr lang="en-US" sz="2400" dirty="0"/>
              <a:t>Early Integration: </a:t>
            </a:r>
          </a:p>
          <a:p>
            <a:pPr lvl="1"/>
            <a:r>
              <a:rPr lang="en-US" sz="2000" dirty="0"/>
              <a:t>Concatenate all 5 omics layers prior to analysis</a:t>
            </a:r>
          </a:p>
          <a:p>
            <a:r>
              <a:rPr lang="en-US" sz="2400" dirty="0"/>
              <a:t>Late Integration:</a:t>
            </a:r>
          </a:p>
          <a:p>
            <a:pPr lvl="1"/>
            <a:r>
              <a:rPr lang="en-US" sz="2000" dirty="0"/>
              <a:t>Analyze all 5 omics layers seperately, combine results after analysis</a:t>
            </a:r>
          </a:p>
          <a:p>
            <a:endParaRPr lang="en-US" sz="2800" dirty="0"/>
          </a:p>
        </p:txBody>
      </p:sp>
    </p:spTree>
    <p:extLst>
      <p:ext uri="{BB962C8B-B14F-4D97-AF65-F5344CB8AC3E}">
        <p14:creationId xmlns:p14="http://schemas.microsoft.com/office/powerpoint/2010/main" val="164789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876D-A696-4E4C-ABB4-9DC094E90D13}"/>
              </a:ext>
            </a:extLst>
          </p:cNvPr>
          <p:cNvSpPr>
            <a:spLocks noGrp="1"/>
          </p:cNvSpPr>
          <p:nvPr>
            <p:ph type="title"/>
          </p:nvPr>
        </p:nvSpPr>
        <p:spPr>
          <a:xfrm>
            <a:off x="457200" y="205979"/>
            <a:ext cx="8229600" cy="631688"/>
          </a:xfrm>
        </p:spPr>
        <p:txBody>
          <a:bodyPr/>
          <a:lstStyle/>
          <a:p>
            <a:r>
              <a:rPr lang="en-US" sz="3200" b="1" dirty="0">
                <a:latin typeface="Arial" panose="020B0604020202020204" pitchFamily="34" charset="0"/>
                <a:cs typeface="Arial" panose="020B0604020202020204" pitchFamily="34" charset="0"/>
              </a:rPr>
              <a:t>Part 1: High Dimensional Mediation</a:t>
            </a:r>
            <a:endParaRPr lang="en-US" sz="3200" dirty="0"/>
          </a:p>
        </p:txBody>
      </p:sp>
      <p:sp>
        <p:nvSpPr>
          <p:cNvPr id="3" name="Content Placeholder 2">
            <a:extLst>
              <a:ext uri="{FF2B5EF4-FFF2-40B4-BE49-F238E27FC236}">
                <a16:creationId xmlns:a16="http://schemas.microsoft.com/office/drawing/2014/main" id="{A4D8F8E6-2EAE-403E-B48D-210B7590821F}"/>
              </a:ext>
            </a:extLst>
          </p:cNvPr>
          <p:cNvSpPr>
            <a:spLocks noGrp="1"/>
          </p:cNvSpPr>
          <p:nvPr>
            <p:ph idx="1"/>
          </p:nvPr>
        </p:nvSpPr>
        <p:spPr>
          <a:xfrm>
            <a:off x="457200" y="997527"/>
            <a:ext cx="8229600" cy="3597096"/>
          </a:xfrm>
        </p:spPr>
        <p:txBody>
          <a:bodyPr/>
          <a:lstStyle/>
          <a:p>
            <a:r>
              <a:rPr lang="en-US" sz="2400" dirty="0"/>
              <a:t>High dimensional mediation model, implemented in R package </a:t>
            </a:r>
            <a:r>
              <a:rPr lang="en-US" sz="2400" i="1" dirty="0"/>
              <a:t>HIMA </a:t>
            </a:r>
            <a:r>
              <a:rPr lang="en-US" sz="2400" dirty="0"/>
              <a:t>(Zhang et al., </a:t>
            </a:r>
            <a:r>
              <a:rPr lang="en-US" sz="2400" i="1" dirty="0"/>
              <a:t>Bioinformatics</a:t>
            </a:r>
            <a:r>
              <a:rPr lang="en-US" sz="2400" dirty="0"/>
              <a:t>, 2021)</a:t>
            </a:r>
          </a:p>
          <a:p>
            <a:r>
              <a:rPr lang="en-US" sz="2400" b="1" u="sng" dirty="0"/>
              <a:t>Approach A</a:t>
            </a:r>
            <a:r>
              <a:rPr lang="en-US" sz="2400" b="1" dirty="0"/>
              <a:t>: Early Integration</a:t>
            </a:r>
          </a:p>
          <a:p>
            <a:pPr lvl="1"/>
            <a:r>
              <a:rPr lang="en-US" sz="2000" b="1" dirty="0"/>
              <a:t>Concatenate all 5 omics layers prior to analysis</a:t>
            </a:r>
          </a:p>
          <a:p>
            <a:r>
              <a:rPr lang="en-US" sz="2400" u="sng" dirty="0"/>
              <a:t>Approach B</a:t>
            </a:r>
            <a:r>
              <a:rPr lang="en-US" sz="2400" dirty="0"/>
              <a:t>: Late Integration</a:t>
            </a:r>
          </a:p>
          <a:p>
            <a:pPr lvl="1"/>
            <a:r>
              <a:rPr lang="en-US" sz="2000" dirty="0"/>
              <a:t>Analyze all 5 omics layers seperately, combine results after analysis</a:t>
            </a:r>
          </a:p>
          <a:p>
            <a:endParaRPr lang="en-US" sz="2800" dirty="0"/>
          </a:p>
        </p:txBody>
      </p:sp>
    </p:spTree>
    <p:extLst>
      <p:ext uri="{BB962C8B-B14F-4D97-AF65-F5344CB8AC3E}">
        <p14:creationId xmlns:p14="http://schemas.microsoft.com/office/powerpoint/2010/main" val="201117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7389-0F17-4972-9DA7-CFA1C1601597}"/>
              </a:ext>
            </a:extLst>
          </p:cNvPr>
          <p:cNvSpPr>
            <a:spLocks noGrp="1"/>
          </p:cNvSpPr>
          <p:nvPr>
            <p:ph type="title"/>
          </p:nvPr>
        </p:nvSpPr>
        <p:spPr/>
        <p:txBody>
          <a:bodyPr/>
          <a:lstStyle/>
          <a:p>
            <a:r>
              <a:rPr lang="en-US" sz="3200" b="1" dirty="0"/>
              <a:t>1.A. HIMA, Early Integration: Results</a:t>
            </a:r>
          </a:p>
        </p:txBody>
      </p:sp>
      <p:pic>
        <p:nvPicPr>
          <p:cNvPr id="4" name="Picture 3" descr="A picture containing website&#10;&#10;Description automatically generated">
            <a:extLst>
              <a:ext uri="{FF2B5EF4-FFF2-40B4-BE49-F238E27FC236}">
                <a16:creationId xmlns:a16="http://schemas.microsoft.com/office/drawing/2014/main" id="{2221D54B-A52C-4236-AAC8-D92CEF52E9ED}"/>
              </a:ext>
            </a:extLst>
          </p:cNvPr>
          <p:cNvPicPr>
            <a:picLocks noChangeAspect="1"/>
          </p:cNvPicPr>
          <p:nvPr/>
        </p:nvPicPr>
        <p:blipFill rotWithShape="1">
          <a:blip r:embed="rId3"/>
          <a:srcRect l="15114" t="23607" r="25520" b="24226"/>
          <a:stretch/>
        </p:blipFill>
        <p:spPr>
          <a:xfrm>
            <a:off x="457200" y="974359"/>
            <a:ext cx="5604982" cy="3447740"/>
          </a:xfrm>
          <a:prstGeom prst="rect">
            <a:avLst/>
          </a:prstGeom>
        </p:spPr>
      </p:pic>
      <p:sp>
        <p:nvSpPr>
          <p:cNvPr id="5" name="TextBox 4">
            <a:extLst>
              <a:ext uri="{FF2B5EF4-FFF2-40B4-BE49-F238E27FC236}">
                <a16:creationId xmlns:a16="http://schemas.microsoft.com/office/drawing/2014/main" id="{1F485194-3D8D-44F4-90CC-FB5EBD9505FC}"/>
              </a:ext>
            </a:extLst>
          </p:cNvPr>
          <p:cNvSpPr txBox="1"/>
          <p:nvPr/>
        </p:nvSpPr>
        <p:spPr>
          <a:xfrm>
            <a:off x="6276729" y="1267068"/>
            <a:ext cx="2754953" cy="2862322"/>
          </a:xfrm>
          <a:prstGeom prst="rect">
            <a:avLst/>
          </a:prstGeom>
          <a:noFill/>
        </p:spPr>
        <p:txBody>
          <a:bodyPr wrap="square" rtlCol="0">
            <a:spAutoFit/>
          </a:bodyPr>
          <a:lstStyle/>
          <a:p>
            <a:pPr marL="112713" indent="-112713">
              <a:buFont typeface="Arial" panose="020B0604020202020204" pitchFamily="34" charset="0"/>
              <a:buChar char="•"/>
            </a:pPr>
            <a:r>
              <a:rPr lang="en-US" dirty="0"/>
              <a:t>Oval size is proportional to the percent of the total effect for the given mediator</a:t>
            </a:r>
          </a:p>
          <a:p>
            <a:pPr marL="112713" indent="-112713">
              <a:buFont typeface="Arial" panose="020B0604020202020204" pitchFamily="34" charset="0"/>
              <a:buChar char="•"/>
            </a:pPr>
            <a:r>
              <a:rPr lang="en-US" dirty="0"/>
              <a:t>All mediation pathways are significant based on an FDR adjusted </a:t>
            </a:r>
            <a:r>
              <a:rPr lang="en-US" i="1" dirty="0"/>
              <a:t>p-</a:t>
            </a:r>
            <a:r>
              <a:rPr lang="en-US" dirty="0"/>
              <a:t>value</a:t>
            </a:r>
            <a:r>
              <a:rPr lang="en-US" i="1" dirty="0"/>
              <a:t> </a:t>
            </a:r>
            <a:r>
              <a:rPr lang="en-US" dirty="0"/>
              <a:t>&lt; 0.05 </a:t>
            </a:r>
          </a:p>
          <a:p>
            <a:pPr marL="112713" indent="-112713">
              <a:buFont typeface="Arial" panose="020B0604020202020204" pitchFamily="34" charset="0"/>
              <a:buChar char="•"/>
            </a:pPr>
            <a:r>
              <a:rPr lang="en-US" dirty="0"/>
              <a:t>Effects are conditional on each other</a:t>
            </a:r>
          </a:p>
        </p:txBody>
      </p:sp>
    </p:spTree>
    <p:extLst>
      <p:ext uri="{BB962C8B-B14F-4D97-AF65-F5344CB8AC3E}">
        <p14:creationId xmlns:p14="http://schemas.microsoft.com/office/powerpoint/2010/main" val="277687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876D-A696-4E4C-ABB4-9DC094E90D13}"/>
              </a:ext>
            </a:extLst>
          </p:cNvPr>
          <p:cNvSpPr>
            <a:spLocks noGrp="1"/>
          </p:cNvSpPr>
          <p:nvPr>
            <p:ph type="title"/>
          </p:nvPr>
        </p:nvSpPr>
        <p:spPr>
          <a:xfrm>
            <a:off x="457200" y="205979"/>
            <a:ext cx="8229600" cy="631688"/>
          </a:xfrm>
        </p:spPr>
        <p:txBody>
          <a:bodyPr/>
          <a:lstStyle/>
          <a:p>
            <a:r>
              <a:rPr lang="en-US" sz="3200" b="1" dirty="0">
                <a:latin typeface="Arial" panose="020B0604020202020204" pitchFamily="34" charset="0"/>
                <a:cs typeface="Arial" panose="020B0604020202020204" pitchFamily="34" charset="0"/>
              </a:rPr>
              <a:t>Part 1: High Dimensional Mediation</a:t>
            </a:r>
            <a:endParaRPr lang="en-US" sz="3200" dirty="0"/>
          </a:p>
        </p:txBody>
      </p:sp>
      <p:sp>
        <p:nvSpPr>
          <p:cNvPr id="3" name="Content Placeholder 2">
            <a:extLst>
              <a:ext uri="{FF2B5EF4-FFF2-40B4-BE49-F238E27FC236}">
                <a16:creationId xmlns:a16="http://schemas.microsoft.com/office/drawing/2014/main" id="{A4D8F8E6-2EAE-403E-B48D-210B7590821F}"/>
              </a:ext>
            </a:extLst>
          </p:cNvPr>
          <p:cNvSpPr>
            <a:spLocks noGrp="1"/>
          </p:cNvSpPr>
          <p:nvPr>
            <p:ph idx="1"/>
          </p:nvPr>
        </p:nvSpPr>
        <p:spPr>
          <a:xfrm>
            <a:off x="457200" y="997527"/>
            <a:ext cx="8229600" cy="3597096"/>
          </a:xfrm>
        </p:spPr>
        <p:txBody>
          <a:bodyPr/>
          <a:lstStyle/>
          <a:p>
            <a:r>
              <a:rPr lang="en-US" sz="2400" dirty="0"/>
              <a:t>High dimensional mediation model, implemented in R package </a:t>
            </a:r>
            <a:r>
              <a:rPr lang="en-US" sz="2400" i="1" dirty="0"/>
              <a:t>HIMA </a:t>
            </a:r>
            <a:r>
              <a:rPr lang="en-US" sz="2400" dirty="0"/>
              <a:t>(Zhang et al., </a:t>
            </a:r>
            <a:r>
              <a:rPr lang="en-US" sz="2400" i="1" dirty="0"/>
              <a:t>Bioinformatics</a:t>
            </a:r>
            <a:r>
              <a:rPr lang="en-US" sz="2400" dirty="0"/>
              <a:t>, 2021)</a:t>
            </a:r>
          </a:p>
          <a:p>
            <a:r>
              <a:rPr lang="en-US" sz="2400" u="sng" dirty="0"/>
              <a:t>Approach A</a:t>
            </a:r>
            <a:r>
              <a:rPr lang="en-US" sz="2400" dirty="0"/>
              <a:t>: Early Integration</a:t>
            </a:r>
          </a:p>
          <a:p>
            <a:pPr lvl="1"/>
            <a:r>
              <a:rPr lang="en-US" sz="2000" dirty="0"/>
              <a:t>Concatenate all 5 omics layers prior to analysis</a:t>
            </a:r>
          </a:p>
          <a:p>
            <a:r>
              <a:rPr lang="en-US" sz="2400" b="1" u="sng" dirty="0"/>
              <a:t>Approach B</a:t>
            </a:r>
            <a:r>
              <a:rPr lang="en-US" sz="2400" b="1" dirty="0"/>
              <a:t>: Late Integration</a:t>
            </a:r>
          </a:p>
          <a:p>
            <a:pPr lvl="1"/>
            <a:r>
              <a:rPr lang="en-US" sz="2000" b="1" dirty="0"/>
              <a:t>Analyze all 5 omics layers seperately, combine results after analysis</a:t>
            </a:r>
          </a:p>
          <a:p>
            <a:endParaRPr lang="en-US" sz="2800" dirty="0"/>
          </a:p>
        </p:txBody>
      </p:sp>
    </p:spTree>
    <p:extLst>
      <p:ext uri="{BB962C8B-B14F-4D97-AF65-F5344CB8AC3E}">
        <p14:creationId xmlns:p14="http://schemas.microsoft.com/office/powerpoint/2010/main" val="154762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38B7-FF2E-460D-AE8F-E083193DEBE4}"/>
              </a:ext>
            </a:extLst>
          </p:cNvPr>
          <p:cNvSpPr>
            <a:spLocks noGrp="1"/>
          </p:cNvSpPr>
          <p:nvPr>
            <p:ph type="title"/>
          </p:nvPr>
        </p:nvSpPr>
        <p:spPr/>
        <p:txBody>
          <a:bodyPr/>
          <a:lstStyle/>
          <a:p>
            <a:r>
              <a:rPr lang="en-US" sz="3200" b="1" dirty="0"/>
              <a:t>1.B. HIMA, Late Integration: Results</a:t>
            </a:r>
          </a:p>
        </p:txBody>
      </p:sp>
      <p:pic>
        <p:nvPicPr>
          <p:cNvPr id="4" name="Picture 3" descr="Diagram&#10;&#10;Description automatically generated">
            <a:extLst>
              <a:ext uri="{FF2B5EF4-FFF2-40B4-BE49-F238E27FC236}">
                <a16:creationId xmlns:a16="http://schemas.microsoft.com/office/drawing/2014/main" id="{40C6BE30-FDF9-40FA-B437-3D9335072D42}"/>
              </a:ext>
            </a:extLst>
          </p:cNvPr>
          <p:cNvPicPr>
            <a:picLocks noChangeAspect="1"/>
          </p:cNvPicPr>
          <p:nvPr/>
        </p:nvPicPr>
        <p:blipFill rotWithShape="1">
          <a:blip r:embed="rId3"/>
          <a:srcRect t="2623" r="1650" b="7614"/>
          <a:stretch/>
        </p:blipFill>
        <p:spPr>
          <a:xfrm>
            <a:off x="1562055" y="763453"/>
            <a:ext cx="6019889" cy="3846023"/>
          </a:xfrm>
          <a:prstGeom prst="rect">
            <a:avLst/>
          </a:prstGeom>
        </p:spPr>
      </p:pic>
    </p:spTree>
    <p:extLst>
      <p:ext uri="{BB962C8B-B14F-4D97-AF65-F5344CB8AC3E}">
        <p14:creationId xmlns:p14="http://schemas.microsoft.com/office/powerpoint/2010/main" val="58143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E98B-C0C2-4B88-AE14-A7E9D432E801}"/>
              </a:ext>
            </a:extLst>
          </p:cNvPr>
          <p:cNvSpPr>
            <a:spLocks noGrp="1"/>
          </p:cNvSpPr>
          <p:nvPr>
            <p:ph type="title"/>
          </p:nvPr>
        </p:nvSpPr>
        <p:spPr/>
        <p:txBody>
          <a:bodyPr/>
          <a:lstStyle/>
          <a:p>
            <a:r>
              <a:rPr lang="en-US" sz="3200" b="1" dirty="0"/>
              <a:t>HIMA, Early vs. Late Integration</a:t>
            </a:r>
          </a:p>
        </p:txBody>
      </p:sp>
      <p:pic>
        <p:nvPicPr>
          <p:cNvPr id="6" name="Content Placeholder 5" descr="Diagram&#10;&#10;Description automatically generated with low confidence">
            <a:extLst>
              <a:ext uri="{FF2B5EF4-FFF2-40B4-BE49-F238E27FC236}">
                <a16:creationId xmlns:a16="http://schemas.microsoft.com/office/drawing/2014/main" id="{CECE8E86-3243-49BE-8FA3-FAFF2D5A8AF1}"/>
              </a:ext>
            </a:extLst>
          </p:cNvPr>
          <p:cNvPicPr>
            <a:picLocks noGrp="1" noChangeAspect="1"/>
          </p:cNvPicPr>
          <p:nvPr>
            <p:ph idx="1"/>
          </p:nvPr>
        </p:nvPicPr>
        <p:blipFill rotWithShape="1">
          <a:blip r:embed="rId3"/>
          <a:srcRect l="8727" t="14326" r="4399" b="25608"/>
          <a:stretch/>
        </p:blipFill>
        <p:spPr>
          <a:xfrm>
            <a:off x="796188" y="777246"/>
            <a:ext cx="7763196" cy="3757278"/>
          </a:xfrm>
        </p:spPr>
      </p:pic>
    </p:spTree>
    <p:extLst>
      <p:ext uri="{BB962C8B-B14F-4D97-AF65-F5344CB8AC3E}">
        <p14:creationId xmlns:p14="http://schemas.microsoft.com/office/powerpoint/2010/main" val="422966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E98B-C0C2-4B88-AE14-A7E9D432E801}"/>
              </a:ext>
            </a:extLst>
          </p:cNvPr>
          <p:cNvSpPr>
            <a:spLocks noGrp="1"/>
          </p:cNvSpPr>
          <p:nvPr>
            <p:ph type="title"/>
          </p:nvPr>
        </p:nvSpPr>
        <p:spPr/>
        <p:txBody>
          <a:bodyPr/>
          <a:lstStyle/>
          <a:p>
            <a:r>
              <a:rPr lang="en-US" sz="3200" b="1" dirty="0"/>
              <a:t>HIMA, Early vs. Late Integration</a:t>
            </a:r>
          </a:p>
        </p:txBody>
      </p:sp>
      <p:pic>
        <p:nvPicPr>
          <p:cNvPr id="6" name="Content Placeholder 3" descr="Chart, bubble chart&#10;&#10;Description automatically generated">
            <a:extLst>
              <a:ext uri="{FF2B5EF4-FFF2-40B4-BE49-F238E27FC236}">
                <a16:creationId xmlns:a16="http://schemas.microsoft.com/office/drawing/2014/main" id="{267BB218-7498-4C22-9BDC-D590FAC13079}"/>
              </a:ext>
            </a:extLst>
          </p:cNvPr>
          <p:cNvPicPr>
            <a:picLocks noGrp="1" noChangeAspect="1"/>
          </p:cNvPicPr>
          <p:nvPr>
            <p:ph idx="1"/>
          </p:nvPr>
        </p:nvPicPr>
        <p:blipFill>
          <a:blip r:embed="rId2"/>
          <a:stretch>
            <a:fillRect/>
          </a:stretch>
        </p:blipFill>
        <p:spPr>
          <a:xfrm>
            <a:off x="761736" y="1371600"/>
            <a:ext cx="3562614" cy="2960338"/>
          </a:xfrm>
          <a:prstGeom prst="rect">
            <a:avLst/>
          </a:prstGeom>
        </p:spPr>
      </p:pic>
      <p:pic>
        <p:nvPicPr>
          <p:cNvPr id="8" name="Content Placeholder 4" descr="Chart, bubble chart&#10;&#10;Description automatically generated">
            <a:extLst>
              <a:ext uri="{FF2B5EF4-FFF2-40B4-BE49-F238E27FC236}">
                <a16:creationId xmlns:a16="http://schemas.microsoft.com/office/drawing/2014/main" id="{11A146EA-AC5C-4178-B435-B51D0E896FDD}"/>
              </a:ext>
            </a:extLst>
          </p:cNvPr>
          <p:cNvPicPr>
            <a:picLocks noChangeAspect="1"/>
          </p:cNvPicPr>
          <p:nvPr/>
        </p:nvPicPr>
        <p:blipFill>
          <a:blip r:embed="rId3"/>
          <a:stretch>
            <a:fillRect/>
          </a:stretch>
        </p:blipFill>
        <p:spPr>
          <a:xfrm>
            <a:off x="5193534" y="1371600"/>
            <a:ext cx="3350655" cy="2960338"/>
          </a:xfrm>
          <a:prstGeom prst="rect">
            <a:avLst/>
          </a:prstGeom>
        </p:spPr>
      </p:pic>
      <p:sp>
        <p:nvSpPr>
          <p:cNvPr id="5" name="TextBox 4">
            <a:extLst>
              <a:ext uri="{FF2B5EF4-FFF2-40B4-BE49-F238E27FC236}">
                <a16:creationId xmlns:a16="http://schemas.microsoft.com/office/drawing/2014/main" id="{AEC2F063-093F-4863-AFC4-F723248004B8}"/>
              </a:ext>
            </a:extLst>
          </p:cNvPr>
          <p:cNvSpPr txBox="1"/>
          <p:nvPr/>
        </p:nvSpPr>
        <p:spPr>
          <a:xfrm>
            <a:off x="5082366" y="1063229"/>
            <a:ext cx="3674852" cy="369332"/>
          </a:xfrm>
          <a:prstGeom prst="rect">
            <a:avLst/>
          </a:prstGeom>
          <a:noFill/>
        </p:spPr>
        <p:txBody>
          <a:bodyPr wrap="none" rtlCol="0">
            <a:spAutoFit/>
          </a:bodyPr>
          <a:lstStyle/>
          <a:p>
            <a:r>
              <a:rPr lang="en-US" u="sng" dirty="0"/>
              <a:t>Early Integration (concatenate omics)</a:t>
            </a:r>
          </a:p>
        </p:txBody>
      </p:sp>
      <p:sp>
        <p:nvSpPr>
          <p:cNvPr id="9" name="TextBox 8">
            <a:extLst>
              <a:ext uri="{FF2B5EF4-FFF2-40B4-BE49-F238E27FC236}">
                <a16:creationId xmlns:a16="http://schemas.microsoft.com/office/drawing/2014/main" id="{3B8DECFA-9364-4085-8465-A75637D63A2B}"/>
              </a:ext>
            </a:extLst>
          </p:cNvPr>
          <p:cNvSpPr txBox="1"/>
          <p:nvPr/>
        </p:nvSpPr>
        <p:spPr>
          <a:xfrm>
            <a:off x="691318" y="1063229"/>
            <a:ext cx="3703450" cy="369332"/>
          </a:xfrm>
          <a:prstGeom prst="rect">
            <a:avLst/>
          </a:prstGeom>
          <a:noFill/>
        </p:spPr>
        <p:txBody>
          <a:bodyPr wrap="none" rtlCol="0">
            <a:spAutoFit/>
          </a:bodyPr>
          <a:lstStyle/>
          <a:p>
            <a:r>
              <a:rPr lang="en-US" u="sng" dirty="0"/>
              <a:t>Late Integration (all omics seperately)</a:t>
            </a:r>
          </a:p>
        </p:txBody>
      </p:sp>
    </p:spTree>
    <p:extLst>
      <p:ext uri="{BB962C8B-B14F-4D97-AF65-F5344CB8AC3E}">
        <p14:creationId xmlns:p14="http://schemas.microsoft.com/office/powerpoint/2010/main" val="373944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C3BE-796C-456C-952B-65E03C16E861}"/>
              </a:ext>
            </a:extLst>
          </p:cNvPr>
          <p:cNvSpPr>
            <a:spLocks noGrp="1"/>
          </p:cNvSpPr>
          <p:nvPr>
            <p:ph type="title"/>
          </p:nvPr>
        </p:nvSpPr>
        <p:spPr/>
        <p:txBody>
          <a:bodyPr/>
          <a:lstStyle/>
          <a:p>
            <a:r>
              <a:rPr lang="en-US" sz="3200" b="1" dirty="0"/>
              <a:t>Summary: High Dimensional Mediation	</a:t>
            </a:r>
          </a:p>
        </p:txBody>
      </p:sp>
      <p:sp>
        <p:nvSpPr>
          <p:cNvPr id="3" name="Content Placeholder 2">
            <a:extLst>
              <a:ext uri="{FF2B5EF4-FFF2-40B4-BE49-F238E27FC236}">
                <a16:creationId xmlns:a16="http://schemas.microsoft.com/office/drawing/2014/main" id="{003795C5-48FA-4B49-9C9A-831B31605F5A}"/>
              </a:ext>
            </a:extLst>
          </p:cNvPr>
          <p:cNvSpPr>
            <a:spLocks noGrp="1"/>
          </p:cNvSpPr>
          <p:nvPr>
            <p:ph idx="1"/>
          </p:nvPr>
        </p:nvSpPr>
        <p:spPr/>
        <p:txBody>
          <a:bodyPr/>
          <a:lstStyle/>
          <a:p>
            <a:r>
              <a:rPr lang="en-US" sz="2400" dirty="0"/>
              <a:t>HIMA with </a:t>
            </a:r>
            <a:r>
              <a:rPr lang="en-US" sz="2400" u="sng" dirty="0"/>
              <a:t>Late integration </a:t>
            </a:r>
            <a:r>
              <a:rPr lang="en-US" sz="2400" dirty="0"/>
              <a:t>selects features without accounting for correlation structures across omics layers</a:t>
            </a:r>
          </a:p>
          <a:p>
            <a:r>
              <a:rPr lang="en-US" sz="2400" dirty="0"/>
              <a:t>HIMA with </a:t>
            </a:r>
            <a:r>
              <a:rPr lang="en-US" sz="2400" u="sng" dirty="0"/>
              <a:t>Early integration </a:t>
            </a:r>
            <a:r>
              <a:rPr lang="en-US" sz="2400" dirty="0"/>
              <a:t>accounts for correlations between all features, and selected features are relatively independent</a:t>
            </a:r>
          </a:p>
          <a:p>
            <a:r>
              <a:rPr lang="en-US" sz="2400" dirty="0"/>
              <a:t>Depending on the context, both approaches could be useful</a:t>
            </a:r>
          </a:p>
        </p:txBody>
      </p:sp>
    </p:spTree>
    <p:extLst>
      <p:ext uri="{BB962C8B-B14F-4D97-AF65-F5344CB8AC3E}">
        <p14:creationId xmlns:p14="http://schemas.microsoft.com/office/powerpoint/2010/main" val="226773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50234" y="80058"/>
            <a:ext cx="6858000" cy="642938"/>
          </a:xfrm>
          <a:prstGeom prst="rect">
            <a:avLst/>
          </a:prstGeom>
        </p:spPr>
        <p:txBody>
          <a:bodyPr/>
          <a:lstStyle/>
          <a:p>
            <a:pPr algn="ctr" defTabSz="342900">
              <a:spcBef>
                <a:spcPct val="0"/>
              </a:spcBef>
              <a:defRPr/>
            </a:pPr>
            <a:r>
              <a:rPr lang="en-US" sz="3600" b="1" dirty="0">
                <a:solidFill>
                  <a:srgbClr val="990014"/>
                </a:solidFill>
                <a:latin typeface="Arial" panose="020B0604020202020204" pitchFamily="34" charset="0"/>
                <a:ea typeface="+mj-ea"/>
                <a:cs typeface="Arial" panose="020B0604020202020204" pitchFamily="34" charset="0"/>
              </a:rPr>
              <a:t>Overview</a:t>
            </a:r>
            <a:endParaRPr lang="en-US" sz="2700" b="1" dirty="0">
              <a:solidFill>
                <a:srgbClr val="990014"/>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3C117177-30E3-814D-AFC1-844BADBF09A5}"/>
              </a:ext>
            </a:extLst>
          </p:cNvPr>
          <p:cNvSpPr txBox="1"/>
          <p:nvPr/>
        </p:nvSpPr>
        <p:spPr>
          <a:xfrm>
            <a:off x="593435" y="831509"/>
            <a:ext cx="7957130" cy="341632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Illustrate multi-omics data analysis approaches applied to real data.</a:t>
            </a:r>
          </a:p>
          <a:p>
            <a:pPr marL="257175" indent="-257175">
              <a:buFontTx/>
              <a:buAutoNum type="arabicPeriod"/>
            </a:pPr>
            <a:endParaRPr lang="en-US" dirty="0">
              <a:latin typeface="Arial" panose="020B0604020202020204" pitchFamily="34" charset="0"/>
              <a:cs typeface="Arial" panose="020B0604020202020204" pitchFamily="34" charset="0"/>
            </a:endParaRPr>
          </a:p>
          <a:p>
            <a:pPr marL="257175" indent="-257175">
              <a:buFontTx/>
              <a:buAutoNum type="arabicPeriod"/>
            </a:pPr>
            <a:r>
              <a:rPr lang="en-US" b="1" dirty="0">
                <a:latin typeface="Arial" panose="020B0604020202020204" pitchFamily="34" charset="0"/>
                <a:cs typeface="Arial" panose="020B0604020202020204" pitchFamily="34" charset="0"/>
              </a:rPr>
              <a:t>Background</a:t>
            </a:r>
            <a:r>
              <a:rPr lang="en-US"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Data: HELIX data</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Exposure: Perfluorononanoic acid (PFNA)</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Outcome: Liver Injury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Omics: 5 omics layers</a:t>
            </a:r>
          </a:p>
          <a:p>
            <a:pPr lvl="1"/>
            <a:endParaRPr lang="en-US" dirty="0">
              <a:latin typeface="Arial" panose="020B0604020202020204" pitchFamily="34" charset="0"/>
              <a:cs typeface="Arial" panose="020B0604020202020204" pitchFamily="34" charset="0"/>
            </a:endParaRPr>
          </a:p>
          <a:p>
            <a:pPr marL="257175" indent="-257175">
              <a:buAutoNum type="arabicPeriod"/>
            </a:pPr>
            <a:r>
              <a:rPr lang="en-US" b="1" dirty="0">
                <a:latin typeface="Arial" panose="020B0604020202020204" pitchFamily="34" charset="0"/>
                <a:cs typeface="Arial" panose="020B0604020202020204" pitchFamily="34" charset="0"/>
              </a:rPr>
              <a:t>Analysis</a:t>
            </a:r>
            <a:r>
              <a:rPr lang="en-US" dirty="0">
                <a:latin typeface="Arial" panose="020B0604020202020204" pitchFamily="34" charset="0"/>
                <a:cs typeface="Arial" panose="020B0604020202020204" pitchFamily="34" charset="0"/>
              </a:rPr>
              <a:t>: Examine whether multi-omics data mediates the association between exposures and outcomes using: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without dimensionality reduction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 dimensionality reduction/clustering</a:t>
            </a:r>
          </a:p>
        </p:txBody>
      </p:sp>
    </p:spTree>
    <p:extLst>
      <p:ext uri="{BB962C8B-B14F-4D97-AF65-F5344CB8AC3E}">
        <p14:creationId xmlns:p14="http://schemas.microsoft.com/office/powerpoint/2010/main" val="346885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04CD7F-D020-42ED-84E9-299569AA1161}"/>
              </a:ext>
            </a:extLst>
          </p:cNvPr>
          <p:cNvPicPr>
            <a:picLocks noChangeAspect="1"/>
          </p:cNvPicPr>
          <p:nvPr/>
        </p:nvPicPr>
        <p:blipFill>
          <a:blip r:embed="rId2"/>
          <a:stretch>
            <a:fillRect/>
          </a:stretch>
        </p:blipFill>
        <p:spPr>
          <a:xfrm>
            <a:off x="6194819" y="2179691"/>
            <a:ext cx="1851811" cy="823506"/>
          </a:xfrm>
          <a:prstGeom prst="rect">
            <a:avLst/>
          </a:prstGeom>
          <a:ln>
            <a:noFill/>
          </a:ln>
        </p:spPr>
      </p:pic>
      <p:sp>
        <p:nvSpPr>
          <p:cNvPr id="13" name="Rectangle 12">
            <a:extLst>
              <a:ext uri="{FF2B5EF4-FFF2-40B4-BE49-F238E27FC236}">
                <a16:creationId xmlns:a16="http://schemas.microsoft.com/office/drawing/2014/main" id="{1ED33BF8-ED6F-478B-B48F-C0D24EE74EE8}"/>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BBD44-471B-4F89-AB02-03FCAE8F0241}"/>
              </a:ext>
            </a:extLst>
          </p:cNvPr>
          <p:cNvSpPr>
            <a:spLocks noGrp="1"/>
          </p:cNvSpPr>
          <p:nvPr>
            <p:ph type="title"/>
          </p:nvPr>
        </p:nvSpPr>
        <p:spPr>
          <a:xfrm>
            <a:off x="133065" y="279779"/>
            <a:ext cx="8877869" cy="783450"/>
          </a:xfrm>
        </p:spPr>
        <p:txBody>
          <a:bodyPr/>
          <a:lstStyle/>
          <a:p>
            <a:r>
              <a:rPr lang="en-US" sz="3600" b="1" dirty="0"/>
              <a:t>Overview: Mediation with Multi-omics</a:t>
            </a:r>
          </a:p>
        </p:txBody>
      </p:sp>
      <p:sp>
        <p:nvSpPr>
          <p:cNvPr id="3" name="Content Placeholder 2">
            <a:extLst>
              <a:ext uri="{FF2B5EF4-FFF2-40B4-BE49-F238E27FC236}">
                <a16:creationId xmlns:a16="http://schemas.microsoft.com/office/drawing/2014/main" id="{AEA6CB79-664D-4FA9-B32A-C11EFBCF736C}"/>
              </a:ext>
            </a:extLst>
          </p:cNvPr>
          <p:cNvSpPr>
            <a:spLocks noGrp="1"/>
          </p:cNvSpPr>
          <p:nvPr>
            <p:ph idx="1"/>
          </p:nvPr>
        </p:nvSpPr>
        <p:spPr>
          <a:xfrm>
            <a:off x="546720" y="1063229"/>
            <a:ext cx="7529413" cy="3430591"/>
          </a:xfrm>
        </p:spPr>
        <p:txBody>
          <a:bodyPr/>
          <a:lstStyle/>
          <a:p>
            <a:pPr marL="233362" indent="0">
              <a:buNone/>
            </a:pPr>
            <a:r>
              <a:rPr lang="en-US" sz="2000" dirty="0">
                <a:solidFill>
                  <a:schemeClr val="bg1">
                    <a:lumMod val="75000"/>
                  </a:schemeClr>
                </a:solidFill>
                <a:latin typeface="Arial" panose="020B0604020202020204" pitchFamily="34" charset="0"/>
                <a:cs typeface="Arial" panose="020B0604020202020204" pitchFamily="34" charset="0"/>
              </a:rPr>
              <a:t>Part 1: High Dimensional Mediation Analysis</a:t>
            </a:r>
          </a:p>
          <a:p>
            <a:pPr marL="1260475" lvl="1" indent="-342900">
              <a:buAutoNum type="alphaUcPeriod"/>
            </a:pPr>
            <a:r>
              <a:rPr lang="en-US" sz="2000" dirty="0">
                <a:solidFill>
                  <a:schemeClr val="bg1">
                    <a:lumMod val="75000"/>
                  </a:schemeClr>
                </a:solidFill>
              </a:rPr>
              <a:t>Early integration</a:t>
            </a:r>
          </a:p>
          <a:p>
            <a:pPr marL="1260475" lvl="1" indent="-342900">
              <a:buFont typeface="Arial"/>
              <a:buAutoNum type="alphaUcPeriod"/>
            </a:pPr>
            <a:r>
              <a:rPr lang="en-US" sz="2000" dirty="0">
                <a:solidFill>
                  <a:schemeClr val="bg1">
                    <a:lumMod val="75000"/>
                  </a:schemeClr>
                </a:solidFill>
              </a:rPr>
              <a:t>Late integration</a:t>
            </a:r>
          </a:p>
          <a:p>
            <a:pPr marL="233362" indent="0">
              <a:buNone/>
            </a:pPr>
            <a:r>
              <a:rPr lang="en-US" sz="2000" b="1" dirty="0"/>
              <a:t>Part 2: Mediation with Multi-omics signatures</a:t>
            </a:r>
          </a:p>
          <a:p>
            <a:pPr marL="1260475" lvl="1" indent="-342900">
              <a:buFont typeface="Arial"/>
              <a:buAutoNum type="alphaUcPeriod"/>
            </a:pPr>
            <a:r>
              <a:rPr lang="en-US" sz="2000" b="1" dirty="0"/>
              <a:t>Dimensionality Reduction</a:t>
            </a:r>
          </a:p>
          <a:p>
            <a:pPr marL="1712913" lvl="3" indent="-342900"/>
            <a:r>
              <a:rPr lang="en-US" sz="1800" b="1" dirty="0"/>
              <a:t>PCA (early and late integration)</a:t>
            </a:r>
          </a:p>
          <a:p>
            <a:pPr marL="1712913" lvl="3" indent="-342900"/>
            <a:r>
              <a:rPr lang="en-US" sz="1800" b="1" dirty="0"/>
              <a:t>JIVE (intermediate integration)</a:t>
            </a:r>
            <a:endParaRPr lang="en-US" b="1" dirty="0"/>
          </a:p>
          <a:p>
            <a:pPr marL="1260475" lvl="1" indent="-342900">
              <a:buFont typeface="Arial"/>
              <a:buAutoNum type="alphaUcPeriod"/>
            </a:pPr>
            <a:r>
              <a:rPr lang="en-US" sz="2000" b="1" dirty="0"/>
              <a:t>Clustering</a:t>
            </a:r>
          </a:p>
          <a:p>
            <a:pPr marL="1712913" lvl="3" indent="-342900"/>
            <a:r>
              <a:rPr lang="en-US" sz="1800" b="1" dirty="0"/>
              <a:t>K-means (early and late integration)</a:t>
            </a:r>
          </a:p>
          <a:p>
            <a:pPr marL="1712913" lvl="3" indent="-342900"/>
            <a:r>
              <a:rPr lang="en-US" sz="1800" b="1" dirty="0"/>
              <a:t>intNMF (intermediate integration)</a:t>
            </a:r>
          </a:p>
          <a:p>
            <a:pPr marL="57150" indent="0">
              <a:buNone/>
            </a:pPr>
            <a:endParaRPr lang="en-US" sz="1800" dirty="0">
              <a:latin typeface="Arial" panose="020B0604020202020204" pitchFamily="34" charset="0"/>
              <a:cs typeface="Arial" panose="020B0604020202020204" pitchFamily="34" charset="0"/>
            </a:endParaRPr>
          </a:p>
          <a:p>
            <a:pPr marL="57150" indent="0">
              <a:buNone/>
            </a:pPr>
            <a:endParaRPr lang="en-US"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7D7BE28-916D-4288-97E2-E555E25E481F}"/>
              </a:ext>
            </a:extLst>
          </p:cNvPr>
          <p:cNvSpPr/>
          <p:nvPr/>
        </p:nvSpPr>
        <p:spPr>
          <a:xfrm>
            <a:off x="654518" y="1063229"/>
            <a:ext cx="7421615" cy="1090950"/>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45589E-4CF6-4B4A-9D91-F38785E2D980}"/>
              </a:ext>
            </a:extLst>
          </p:cNvPr>
          <p:cNvSpPr/>
          <p:nvPr/>
        </p:nvSpPr>
        <p:spPr>
          <a:xfrm>
            <a:off x="654517" y="2154178"/>
            <a:ext cx="7421615" cy="2446697"/>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1D6BBE-A7AE-464F-A976-6A03DD7D35F2}"/>
              </a:ext>
            </a:extLst>
          </p:cNvPr>
          <p:cNvPicPr>
            <a:picLocks noChangeAspect="1"/>
          </p:cNvPicPr>
          <p:nvPr/>
        </p:nvPicPr>
        <p:blipFill>
          <a:blip r:embed="rId3">
            <a:alphaModFix amt="35000"/>
          </a:blip>
          <a:stretch>
            <a:fillRect/>
          </a:stretch>
        </p:blipFill>
        <p:spPr>
          <a:xfrm>
            <a:off x="6165316" y="1098636"/>
            <a:ext cx="1881314" cy="686578"/>
          </a:xfrm>
          <a:prstGeom prst="rect">
            <a:avLst/>
          </a:prstGeom>
          <a:ln>
            <a:noFill/>
          </a:ln>
        </p:spPr>
      </p:pic>
    </p:spTree>
    <p:extLst>
      <p:ext uri="{BB962C8B-B14F-4D97-AF65-F5344CB8AC3E}">
        <p14:creationId xmlns:p14="http://schemas.microsoft.com/office/powerpoint/2010/main" val="265027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dirty="0"/>
              <a:t>Dimensionality Reduction</a:t>
            </a:r>
          </a:p>
          <a:p>
            <a:pPr marL="862013" lvl="2" indent="-461963">
              <a:spcBef>
                <a:spcPts val="0"/>
              </a:spcBef>
            </a:pPr>
            <a:r>
              <a:rPr lang="en-US" dirty="0"/>
              <a:t>Reduce high dimensional omics to a low dimensional space</a:t>
            </a:r>
          </a:p>
          <a:p>
            <a:pPr marL="862013" lvl="2" indent="-461963">
              <a:spcBef>
                <a:spcPts val="0"/>
              </a:spcBef>
            </a:pPr>
            <a:r>
              <a:rPr lang="en-US" dirty="0"/>
              <a:t>Use the resulting factors as mediators using HIMA</a:t>
            </a:r>
          </a:p>
          <a:p>
            <a:pPr marL="461963" lvl="1" indent="-461963">
              <a:buFont typeface="Arial"/>
              <a:buAutoNum type="alphaUcPeriod"/>
            </a:pPr>
            <a:r>
              <a:rPr lang="en-US" sz="2400" dirty="0"/>
              <a:t>Clustering based on omics profiles</a:t>
            </a:r>
          </a:p>
          <a:p>
            <a:pPr marL="862013" lvl="2" indent="-461963">
              <a:spcBef>
                <a:spcPts val="0"/>
              </a:spcBef>
            </a:pPr>
            <a:r>
              <a:rPr lang="en-US" dirty="0"/>
              <a:t>Identify clusters of individuals with similar omics profiles</a:t>
            </a:r>
          </a:p>
          <a:p>
            <a:pPr marL="862013" lvl="2" indent="-461963">
              <a:spcBef>
                <a:spcPts val="0"/>
              </a:spcBef>
            </a:pPr>
            <a:r>
              <a:rPr lang="en-US" dirty="0"/>
              <a:t>Use clusters as a latent mediator, using HIMA/ traditional mediation</a:t>
            </a:r>
          </a:p>
          <a:p>
            <a:pPr marL="862013" lvl="2" indent="-461963">
              <a:spcBef>
                <a:spcPts val="0"/>
              </a:spcBef>
            </a:pPr>
            <a:endParaRPr lang="en-US" dirty="0"/>
          </a:p>
        </p:txBody>
      </p:sp>
    </p:spTree>
    <p:extLst>
      <p:ext uri="{BB962C8B-B14F-4D97-AF65-F5344CB8AC3E}">
        <p14:creationId xmlns:p14="http://schemas.microsoft.com/office/powerpoint/2010/main" val="408723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dirty="0"/>
              <a:t>Dimensionality Reduction, then HIMA</a:t>
            </a:r>
          </a:p>
          <a:p>
            <a:pPr marL="862013" lvl="2" indent="-461963">
              <a:spcBef>
                <a:spcPts val="0"/>
              </a:spcBef>
            </a:pPr>
            <a:r>
              <a:rPr lang="en-US" dirty="0"/>
              <a:t>Early Integration (PCA)</a:t>
            </a:r>
          </a:p>
          <a:p>
            <a:pPr marL="862013" lvl="2" indent="-461963">
              <a:spcBef>
                <a:spcPts val="0"/>
              </a:spcBef>
            </a:pPr>
            <a:r>
              <a:rPr lang="en-US"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66176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b="1" dirty="0"/>
              <a:t>Dimensionality Reduction, then HIMA</a:t>
            </a:r>
          </a:p>
          <a:p>
            <a:pPr marL="862013" lvl="2" indent="-461963">
              <a:spcBef>
                <a:spcPts val="0"/>
              </a:spcBef>
            </a:pPr>
            <a:r>
              <a:rPr lang="en-US" b="1" dirty="0"/>
              <a:t>Early Integration (PCA)</a:t>
            </a:r>
          </a:p>
          <a:p>
            <a:pPr marL="862013" lvl="2" indent="-461963">
              <a:spcBef>
                <a:spcPts val="0"/>
              </a:spcBef>
            </a:pPr>
            <a:r>
              <a:rPr lang="en-US"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2751031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055D6E8-867E-460F-A920-35BC4FFC99B2}"/>
              </a:ext>
            </a:extLst>
          </p:cNvPr>
          <p:cNvPicPr>
            <a:picLocks noChangeAspect="1"/>
          </p:cNvPicPr>
          <p:nvPr/>
        </p:nvPicPr>
        <p:blipFill>
          <a:blip r:embed="rId2"/>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p:cNvCxnSpPr>
          <p:nvPr/>
        </p:nvCxnSpPr>
        <p:spPr>
          <a:xfrm>
            <a:off x="4749963" y="2595412"/>
            <a:ext cx="0" cy="5486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1AA2517-E39B-9948-A14E-257D945A8D37}"/>
              </a:ext>
            </a:extLst>
          </p:cNvPr>
          <p:cNvSpPr>
            <a:spLocks noGrp="1"/>
          </p:cNvSpPr>
          <p:nvPr>
            <p:ph type="title"/>
          </p:nvPr>
        </p:nvSpPr>
        <p:spPr>
          <a:xfrm>
            <a:off x="220717" y="258114"/>
            <a:ext cx="8702565" cy="472657"/>
          </a:xfrm>
        </p:spPr>
        <p:txBody>
          <a:bodyPr/>
          <a:lstStyle/>
          <a:p>
            <a:r>
              <a:rPr lang="en-US" sz="2800" b="1" dirty="0"/>
              <a:t>2.A. Dimensionality Reduction, Early Integration</a:t>
            </a:r>
          </a:p>
        </p:txBody>
      </p:sp>
      <p:sp>
        <p:nvSpPr>
          <p:cNvPr id="31" name="Rectangle 30">
            <a:extLst>
              <a:ext uri="{FF2B5EF4-FFF2-40B4-BE49-F238E27FC236}">
                <a16:creationId xmlns:a16="http://schemas.microsoft.com/office/drawing/2014/main" id="{14689377-50FB-1B48-BBD4-30FB170C00CD}"/>
              </a:ext>
            </a:extLst>
          </p:cNvPr>
          <p:cNvSpPr/>
          <p:nvPr/>
        </p:nvSpPr>
        <p:spPr>
          <a:xfrm>
            <a:off x="6328096" y="3671077"/>
            <a:ext cx="1987894" cy="449476"/>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3171829" y="3467218"/>
            <a:ext cx="761011" cy="4494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2003245" y="3703470"/>
            <a:ext cx="1168584" cy="42644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3171829" y="3895815"/>
            <a:ext cx="3156267" cy="2087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567085" y="3467218"/>
            <a:ext cx="761011" cy="42859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932840" y="3144052"/>
            <a:ext cx="1634245" cy="646331"/>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788551"/>
              <a:ext cx="1522023" cy="646331"/>
            </a:xfrm>
            <a:prstGeom prst="rect">
              <a:avLst/>
            </a:prstGeom>
            <a:noFill/>
          </p:spPr>
          <p:txBody>
            <a:bodyPr wrap="square">
              <a:spAutoFit/>
            </a:bodyPr>
            <a:lstStyle/>
            <a:p>
              <a:pPr algn="ctr"/>
              <a:r>
                <a:rPr lang="en-US" b="1" dirty="0">
                  <a:solidFill>
                    <a:schemeClr val="bg1"/>
                  </a:solidFill>
                </a:rPr>
                <a:t>Principle Components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3">
            <a:duotone>
              <a:schemeClr val="accent1">
                <a:shade val="45000"/>
                <a:satMod val="135000"/>
              </a:schemeClr>
              <a:prstClr val="white"/>
            </a:duotone>
          </a:blip>
          <a:srcRect l="2129" r="35224" b="11879"/>
          <a:stretch/>
        </p:blipFill>
        <p:spPr>
          <a:xfrm>
            <a:off x="540969" y="1392459"/>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602200" y="922996"/>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3">
            <a:duotone>
              <a:schemeClr val="accent6">
                <a:shade val="45000"/>
                <a:satMod val="135000"/>
              </a:schemeClr>
              <a:prstClr val="white"/>
            </a:duotone>
          </a:blip>
          <a:srcRect l="3015" r="38726" b="11879"/>
          <a:stretch/>
        </p:blipFill>
        <p:spPr>
          <a:xfrm>
            <a:off x="2187357" y="1392459"/>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316659" y="922996"/>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3">
            <a:duotone>
              <a:prstClr val="black"/>
              <a:schemeClr val="accent2">
                <a:tint val="45000"/>
                <a:satMod val="400000"/>
              </a:schemeClr>
            </a:duotone>
          </a:blip>
          <a:srcRect l="3016" r="22679" b="11879"/>
          <a:stretch/>
        </p:blipFill>
        <p:spPr>
          <a:xfrm>
            <a:off x="3718457" y="1392459"/>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80885" y="904445"/>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3">
            <a:duotone>
              <a:prstClr val="black"/>
              <a:schemeClr val="accent4">
                <a:tint val="45000"/>
                <a:satMod val="400000"/>
              </a:schemeClr>
            </a:duotone>
          </a:blip>
          <a:srcRect l="3016" r="38725" b="11879"/>
          <a:stretch/>
        </p:blipFill>
        <p:spPr>
          <a:xfrm>
            <a:off x="5670576" y="1392459"/>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791153" y="894921"/>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3">
            <a:duotone>
              <a:prstClr val="black"/>
              <a:schemeClr val="accent3">
                <a:tint val="45000"/>
                <a:satMod val="400000"/>
              </a:schemeClr>
            </a:duotone>
          </a:blip>
          <a:srcRect l="3016" r="38725" b="11879"/>
          <a:stretch/>
        </p:blipFill>
        <p:spPr>
          <a:xfrm>
            <a:off x="7200992" y="1392459"/>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238787" y="894921"/>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14" name="Rectangle 13">
            <a:extLst>
              <a:ext uri="{FF2B5EF4-FFF2-40B4-BE49-F238E27FC236}">
                <a16:creationId xmlns:a16="http://schemas.microsoft.com/office/drawing/2014/main" id="{A7217F66-653C-4F2E-8D91-3173DDE1BBC1}"/>
              </a:ext>
            </a:extLst>
          </p:cNvPr>
          <p:cNvSpPr/>
          <p:nvPr/>
        </p:nvSpPr>
        <p:spPr>
          <a:xfrm>
            <a:off x="1776761" y="2983868"/>
            <a:ext cx="6713034" cy="1617869"/>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05ABAAE-64A3-440B-ACD6-AF79BFF421FB}"/>
              </a:ext>
            </a:extLst>
          </p:cNvPr>
          <p:cNvSpPr txBox="1"/>
          <p:nvPr/>
        </p:nvSpPr>
        <p:spPr>
          <a:xfrm>
            <a:off x="3340258" y="4251969"/>
            <a:ext cx="2928943" cy="369332"/>
          </a:xfrm>
          <a:prstGeom prst="rect">
            <a:avLst/>
          </a:prstGeom>
          <a:noFill/>
        </p:spPr>
        <p:txBody>
          <a:bodyPr wrap="none" rtlCol="0">
            <a:spAutoFit/>
          </a:bodyPr>
          <a:lstStyle/>
          <a:p>
            <a:r>
              <a:rPr lang="en-US" dirty="0"/>
              <a:t>Mediation tested using </a:t>
            </a:r>
            <a:r>
              <a:rPr lang="en-US" b="1" dirty="0"/>
              <a:t>HIMA</a:t>
            </a:r>
          </a:p>
        </p:txBody>
      </p:sp>
    </p:spTree>
    <p:extLst>
      <p:ext uri="{BB962C8B-B14F-4D97-AF65-F5344CB8AC3E}">
        <p14:creationId xmlns:p14="http://schemas.microsoft.com/office/powerpoint/2010/main" val="1025820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44B417-7216-4023-B77F-69F0F24C469F}"/>
              </a:ext>
            </a:extLst>
          </p:cNvPr>
          <p:cNvSpPr>
            <a:spLocks noGrp="1"/>
          </p:cNvSpPr>
          <p:nvPr>
            <p:ph idx="1"/>
          </p:nvPr>
        </p:nvSpPr>
        <p:spPr>
          <a:xfrm>
            <a:off x="457200" y="1498605"/>
            <a:ext cx="4114800" cy="2833552"/>
          </a:xfrm>
        </p:spPr>
        <p:txBody>
          <a:bodyPr/>
          <a:lstStyle/>
          <a:p>
            <a:r>
              <a:rPr lang="en-US" sz="2400" dirty="0"/>
              <a:t>Original data: 63,170 features</a:t>
            </a:r>
          </a:p>
          <a:p>
            <a:r>
              <a:rPr lang="en-US" sz="2400" dirty="0"/>
              <a:t>First 296 Principal components explain &gt;80% of total variance</a:t>
            </a:r>
          </a:p>
          <a:p>
            <a:r>
              <a:rPr lang="en-US" sz="2400" b="1" dirty="0"/>
              <a:t>No Significant findings from HIMA</a:t>
            </a:r>
          </a:p>
          <a:p>
            <a:endParaRPr lang="en-US" dirty="0"/>
          </a:p>
        </p:txBody>
      </p:sp>
      <p:pic>
        <p:nvPicPr>
          <p:cNvPr id="4" name="Content Placeholder 4" descr="Chart&#10;&#10;Description automatically generated">
            <a:extLst>
              <a:ext uri="{FF2B5EF4-FFF2-40B4-BE49-F238E27FC236}">
                <a16:creationId xmlns:a16="http://schemas.microsoft.com/office/drawing/2014/main" id="{F9BEE54A-613E-4643-B383-0D2402C272E8}"/>
              </a:ext>
            </a:extLst>
          </p:cNvPr>
          <p:cNvPicPr>
            <a:picLocks noChangeAspect="1"/>
          </p:cNvPicPr>
          <p:nvPr/>
        </p:nvPicPr>
        <p:blipFill>
          <a:blip r:embed="rId2"/>
          <a:stretch>
            <a:fillRect/>
          </a:stretch>
        </p:blipFill>
        <p:spPr>
          <a:xfrm>
            <a:off x="4648281" y="1308154"/>
            <a:ext cx="4495719" cy="2617695"/>
          </a:xfrm>
          <a:prstGeom prst="rect">
            <a:avLst/>
          </a:prstGeom>
        </p:spPr>
      </p:pic>
      <p:sp>
        <p:nvSpPr>
          <p:cNvPr id="15" name="Title 1">
            <a:extLst>
              <a:ext uri="{FF2B5EF4-FFF2-40B4-BE49-F238E27FC236}">
                <a16:creationId xmlns:a16="http://schemas.microsoft.com/office/drawing/2014/main" id="{75304F82-9EE0-4B1C-AB93-1F389B60B61D}"/>
              </a:ext>
            </a:extLst>
          </p:cNvPr>
          <p:cNvSpPr txBox="1">
            <a:spLocks/>
          </p:cNvSpPr>
          <p:nvPr/>
        </p:nvSpPr>
        <p:spPr>
          <a:xfrm>
            <a:off x="220717" y="258114"/>
            <a:ext cx="8702565" cy="95953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t>2.A. Dimensionality Reduction, Early Integration: </a:t>
            </a:r>
          </a:p>
          <a:p>
            <a:r>
              <a:rPr lang="en-US" sz="2800" b="1" dirty="0"/>
              <a:t>Results</a:t>
            </a:r>
          </a:p>
        </p:txBody>
      </p:sp>
    </p:spTree>
    <p:extLst>
      <p:ext uri="{BB962C8B-B14F-4D97-AF65-F5344CB8AC3E}">
        <p14:creationId xmlns:p14="http://schemas.microsoft.com/office/powerpoint/2010/main" val="334544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b="1" dirty="0"/>
              <a:t>Dimensionality Reduction, then HIMA</a:t>
            </a:r>
          </a:p>
          <a:p>
            <a:pPr marL="862013" lvl="2" indent="-461963">
              <a:spcBef>
                <a:spcPts val="0"/>
              </a:spcBef>
            </a:pPr>
            <a:r>
              <a:rPr lang="en-US" dirty="0"/>
              <a:t>Early Integration (PCA)</a:t>
            </a:r>
          </a:p>
          <a:p>
            <a:pPr marL="862013" lvl="2" indent="-461963">
              <a:spcBef>
                <a:spcPts val="0"/>
              </a:spcBef>
            </a:pPr>
            <a:r>
              <a:rPr lang="en-US" b="1"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1447789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grpSp>
        <p:nvGrpSpPr>
          <p:cNvPr id="248" name="Group 247">
            <a:extLst>
              <a:ext uri="{FF2B5EF4-FFF2-40B4-BE49-F238E27FC236}">
                <a16:creationId xmlns:a16="http://schemas.microsoft.com/office/drawing/2014/main" id="{E3BE385C-9557-443A-9B51-8ECF22EC5253}"/>
              </a:ext>
            </a:extLst>
          </p:cNvPr>
          <p:cNvGrpSpPr/>
          <p:nvPr/>
        </p:nvGrpSpPr>
        <p:grpSpPr>
          <a:xfrm>
            <a:off x="731589" y="702293"/>
            <a:ext cx="3833979" cy="851772"/>
            <a:chOff x="2642211" y="575973"/>
            <a:chExt cx="3833979" cy="851772"/>
          </a:xfrm>
        </p:grpSpPr>
        <p:cxnSp>
          <p:nvCxnSpPr>
            <p:cNvPr id="41" name="Straight Arrow Connector 40">
              <a:extLst>
                <a:ext uri="{FF2B5EF4-FFF2-40B4-BE49-F238E27FC236}">
                  <a16:creationId xmlns:a16="http://schemas.microsoft.com/office/drawing/2014/main" id="{ED1A5DE1-9C0C-40BF-B88F-215E4DB947E0}"/>
                </a:ext>
              </a:extLst>
            </p:cNvPr>
            <p:cNvCxnSpPr>
              <a:cxnSpLocks/>
              <a:stCxn id="15" idx="3"/>
              <a:endCxn id="69" idx="1"/>
            </p:cNvCxnSpPr>
            <p:nvPr/>
          </p:nvCxnSpPr>
          <p:spPr>
            <a:xfrm>
              <a:off x="3605371" y="789011"/>
              <a:ext cx="447707" cy="30522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14689377-50FB-1B48-BBD4-30FB170C00CD}"/>
                </a:ext>
              </a:extLst>
            </p:cNvPr>
            <p:cNvSpPr/>
            <p:nvPr/>
          </p:nvSpPr>
          <p:spPr>
            <a:xfrm>
              <a:off x="5463745" y="1191300"/>
              <a:ext cx="1012445" cy="2364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3465610" y="1098919"/>
              <a:ext cx="560748" cy="2106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2781972" y="1191300"/>
              <a:ext cx="683638" cy="23644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3465610" y="1309522"/>
              <a:ext cx="19981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4982414" y="1098919"/>
              <a:ext cx="481331" cy="210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ED3F82D1-A9D8-45D2-985F-320C3B0E1BC4}"/>
                </a:ext>
              </a:extLst>
            </p:cNvPr>
            <p:cNvGrpSpPr/>
            <p:nvPr/>
          </p:nvGrpSpPr>
          <p:grpSpPr>
            <a:xfrm>
              <a:off x="4026358" y="963060"/>
              <a:ext cx="956056" cy="271718"/>
              <a:chOff x="3955365" y="2206338"/>
              <a:chExt cx="956056" cy="335252"/>
            </a:xfrm>
          </p:grpSpPr>
          <p:sp>
            <p:nvSpPr>
              <p:cNvPr id="51" name="Oval 50">
                <a:extLst>
                  <a:ext uri="{FF2B5EF4-FFF2-40B4-BE49-F238E27FC236}">
                    <a16:creationId xmlns:a16="http://schemas.microsoft.com/office/drawing/2014/main" id="{95BB92B9-A3A7-4044-81AC-A6226EA5199F}"/>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82085" y="2213074"/>
                <a:ext cx="890405" cy="246221"/>
              </a:xfrm>
              <a:prstGeom prst="rect">
                <a:avLst/>
              </a:prstGeom>
              <a:noFill/>
            </p:spPr>
            <p:txBody>
              <a:bodyPr wrap="square">
                <a:spAutoFit/>
              </a:bodyPr>
              <a:lstStyle/>
              <a:p>
                <a:pPr algn="ctr"/>
                <a:r>
                  <a:rPr lang="en-US" sz="1000" b="1" dirty="0">
                    <a:solidFill>
                      <a:schemeClr val="bg1"/>
                    </a:solidFill>
                  </a:rPr>
                  <a:t>PCs</a:t>
                </a:r>
              </a:p>
            </p:txBody>
          </p:sp>
        </p:grpSp>
        <p:grpSp>
          <p:nvGrpSpPr>
            <p:cNvPr id="237" name="Group 236">
              <a:extLst>
                <a:ext uri="{FF2B5EF4-FFF2-40B4-BE49-F238E27FC236}">
                  <a16:creationId xmlns:a16="http://schemas.microsoft.com/office/drawing/2014/main" id="{93312DFD-72D6-4661-A072-B0CA4FD1FB8B}"/>
                </a:ext>
              </a:extLst>
            </p:cNvPr>
            <p:cNvGrpSpPr/>
            <p:nvPr/>
          </p:nvGrpSpPr>
          <p:grpSpPr>
            <a:xfrm>
              <a:off x="2642211" y="575973"/>
              <a:ext cx="963160" cy="426076"/>
              <a:chOff x="3790265" y="574890"/>
              <a:chExt cx="963160" cy="426076"/>
            </a:xfrm>
          </p:grpSpPr>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2">
                <a:duotone>
                  <a:schemeClr val="accent1">
                    <a:shade val="45000"/>
                    <a:satMod val="135000"/>
                  </a:schemeClr>
                  <a:prstClr val="white"/>
                </a:duotone>
              </a:blip>
              <a:srcRect l="2129" r="35224" b="11879"/>
              <a:stretch/>
            </p:blipFill>
            <p:spPr>
              <a:xfrm>
                <a:off x="3790265" y="574890"/>
                <a:ext cx="963160" cy="426076"/>
              </a:xfrm>
              <a:prstGeom prst="rect">
                <a:avLst/>
              </a:prstGeom>
            </p:spPr>
          </p:pic>
          <p:sp>
            <p:nvSpPr>
              <p:cNvPr id="162" name="Rectangle 161">
                <a:extLst>
                  <a:ext uri="{FF2B5EF4-FFF2-40B4-BE49-F238E27FC236}">
                    <a16:creationId xmlns:a16="http://schemas.microsoft.com/office/drawing/2014/main" id="{C346BFAE-C3CC-44D7-B462-1387476C790D}"/>
                  </a:ext>
                </a:extLst>
              </p:cNvPr>
              <p:cNvSpPr/>
              <p:nvPr/>
            </p:nvSpPr>
            <p:spPr>
              <a:xfrm>
                <a:off x="3836059" y="666487"/>
                <a:ext cx="871572" cy="24288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Epigenome</a:t>
                </a:r>
                <a:endParaRPr lang="en-US" sz="1050" dirty="0">
                  <a:solidFill>
                    <a:schemeClr val="tx1"/>
                  </a:solidFill>
                  <a:latin typeface="Arial" panose="020B0604020202020204" pitchFamily="34" charset="0"/>
                  <a:cs typeface="Arial" panose="020B0604020202020204" pitchFamily="34" charset="0"/>
                </a:endParaRPr>
              </a:p>
            </p:txBody>
          </p:sp>
        </p:grpSp>
      </p:grpSp>
      <p:grpSp>
        <p:nvGrpSpPr>
          <p:cNvPr id="241" name="Group 240">
            <a:extLst>
              <a:ext uri="{FF2B5EF4-FFF2-40B4-BE49-F238E27FC236}">
                <a16:creationId xmlns:a16="http://schemas.microsoft.com/office/drawing/2014/main" id="{3474E4A5-9B62-4800-9E38-678C14A24D26}"/>
              </a:ext>
            </a:extLst>
          </p:cNvPr>
          <p:cNvGrpSpPr/>
          <p:nvPr/>
        </p:nvGrpSpPr>
        <p:grpSpPr>
          <a:xfrm>
            <a:off x="777599" y="1592930"/>
            <a:ext cx="3787969" cy="773932"/>
            <a:chOff x="549839" y="1733751"/>
            <a:chExt cx="3787969" cy="773932"/>
          </a:xfrm>
        </p:grpSpPr>
        <p:grpSp>
          <p:nvGrpSpPr>
            <p:cNvPr id="177" name="Group 176">
              <a:extLst>
                <a:ext uri="{FF2B5EF4-FFF2-40B4-BE49-F238E27FC236}">
                  <a16:creationId xmlns:a16="http://schemas.microsoft.com/office/drawing/2014/main" id="{4F1AE79E-3316-4532-9095-303B552DDCCE}"/>
                </a:ext>
              </a:extLst>
            </p:cNvPr>
            <p:cNvGrpSpPr/>
            <p:nvPr/>
          </p:nvGrpSpPr>
          <p:grpSpPr>
            <a:xfrm>
              <a:off x="549839" y="1733751"/>
              <a:ext cx="895715" cy="454212"/>
              <a:chOff x="2638656" y="1837530"/>
              <a:chExt cx="895715" cy="454212"/>
            </a:xfrm>
          </p:grpSpPr>
          <p:pic>
            <p:nvPicPr>
              <p:cNvPr id="151" name="Picture 150">
                <a:extLst>
                  <a:ext uri="{FF2B5EF4-FFF2-40B4-BE49-F238E27FC236}">
                    <a16:creationId xmlns:a16="http://schemas.microsoft.com/office/drawing/2014/main" id="{B8B8BE41-11D7-4B29-927E-9717896E7890}"/>
                  </a:ext>
                </a:extLst>
              </p:cNvPr>
              <p:cNvPicPr>
                <a:picLocks noChangeAspect="1"/>
              </p:cNvPicPr>
              <p:nvPr/>
            </p:nvPicPr>
            <p:blipFill rotWithShape="1">
              <a:blip r:embed="rId2">
                <a:duotone>
                  <a:schemeClr val="accent6">
                    <a:shade val="45000"/>
                    <a:satMod val="135000"/>
                  </a:schemeClr>
                  <a:prstClr val="white"/>
                </a:duotone>
              </a:blip>
              <a:srcRect l="3015" r="38726" b="11879"/>
              <a:stretch/>
            </p:blipFill>
            <p:spPr>
              <a:xfrm>
                <a:off x="2638656" y="1837530"/>
                <a:ext cx="895715" cy="454212"/>
              </a:xfrm>
              <a:prstGeom prst="rect">
                <a:avLst/>
              </a:prstGeom>
            </p:spPr>
          </p:pic>
          <p:sp>
            <p:nvSpPr>
              <p:cNvPr id="152" name="Rectangle 151">
                <a:extLst>
                  <a:ext uri="{FF2B5EF4-FFF2-40B4-BE49-F238E27FC236}">
                    <a16:creationId xmlns:a16="http://schemas.microsoft.com/office/drawing/2014/main" id="{BABCC89C-2434-4A23-9360-DC786D57B2AA}"/>
                  </a:ext>
                </a:extLst>
              </p:cNvPr>
              <p:cNvSpPr/>
              <p:nvPr/>
            </p:nvSpPr>
            <p:spPr>
              <a:xfrm>
                <a:off x="2714299" y="1982416"/>
                <a:ext cx="744428" cy="17351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miRNA</a:t>
                </a:r>
                <a:endParaRPr lang="en-US" sz="1200" dirty="0">
                  <a:solidFill>
                    <a:schemeClr val="tx1"/>
                  </a:solidFill>
                  <a:latin typeface="Arial" panose="020B0604020202020204" pitchFamily="34" charset="0"/>
                  <a:cs typeface="Arial" panose="020B0604020202020204" pitchFamily="34" charset="0"/>
                </a:endParaRPr>
              </a:p>
            </p:txBody>
          </p:sp>
        </p:grpSp>
        <p:cxnSp>
          <p:nvCxnSpPr>
            <p:cNvPr id="190" name="Straight Arrow Connector 189">
              <a:extLst>
                <a:ext uri="{FF2B5EF4-FFF2-40B4-BE49-F238E27FC236}">
                  <a16:creationId xmlns:a16="http://schemas.microsoft.com/office/drawing/2014/main" id="{5C4F80B3-2891-4CFD-826E-0083C6E983F5}"/>
                </a:ext>
              </a:extLst>
            </p:cNvPr>
            <p:cNvCxnSpPr>
              <a:cxnSpLocks/>
              <a:stCxn id="151" idx="3"/>
              <a:endCxn id="198" idx="1"/>
            </p:cNvCxnSpPr>
            <p:nvPr/>
          </p:nvCxnSpPr>
          <p:spPr>
            <a:xfrm>
              <a:off x="1445554" y="1960857"/>
              <a:ext cx="469142" cy="1873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1" name="Rectangle 190">
              <a:extLst>
                <a:ext uri="{FF2B5EF4-FFF2-40B4-BE49-F238E27FC236}">
                  <a16:creationId xmlns:a16="http://schemas.microsoft.com/office/drawing/2014/main" id="{15C0E963-F41E-48FF-B9BB-C2D7E6CD75E5}"/>
                </a:ext>
              </a:extLst>
            </p:cNvPr>
            <p:cNvSpPr/>
            <p:nvPr/>
          </p:nvSpPr>
          <p:spPr>
            <a:xfrm>
              <a:off x="3325363" y="2271238"/>
              <a:ext cx="1012445" cy="2364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Liver Injury</a:t>
              </a:r>
            </a:p>
          </p:txBody>
        </p:sp>
        <p:cxnSp>
          <p:nvCxnSpPr>
            <p:cNvPr id="192" name="Straight Arrow Connector 191">
              <a:extLst>
                <a:ext uri="{FF2B5EF4-FFF2-40B4-BE49-F238E27FC236}">
                  <a16:creationId xmlns:a16="http://schemas.microsoft.com/office/drawing/2014/main" id="{9105855F-898F-4208-BDFA-28756C71630B}"/>
                </a:ext>
              </a:extLst>
            </p:cNvPr>
            <p:cNvCxnSpPr>
              <a:cxnSpLocks/>
              <a:stCxn id="193" idx="3"/>
              <a:endCxn id="197" idx="2"/>
            </p:cNvCxnSpPr>
            <p:nvPr/>
          </p:nvCxnSpPr>
          <p:spPr>
            <a:xfrm flipV="1">
              <a:off x="1327228" y="2178857"/>
              <a:ext cx="560748" cy="2106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3" name="Rectangle 192">
              <a:extLst>
                <a:ext uri="{FF2B5EF4-FFF2-40B4-BE49-F238E27FC236}">
                  <a16:creationId xmlns:a16="http://schemas.microsoft.com/office/drawing/2014/main" id="{40E509ED-EC65-4708-AEF5-9206522A4453}"/>
                </a:ext>
              </a:extLst>
            </p:cNvPr>
            <p:cNvSpPr/>
            <p:nvPr/>
          </p:nvSpPr>
          <p:spPr>
            <a:xfrm>
              <a:off x="643590" y="2271238"/>
              <a:ext cx="683638" cy="23644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PFNA</a:t>
              </a:r>
            </a:p>
          </p:txBody>
        </p:sp>
        <p:cxnSp>
          <p:nvCxnSpPr>
            <p:cNvPr id="194" name="Straight Arrow Connector 193">
              <a:extLst>
                <a:ext uri="{FF2B5EF4-FFF2-40B4-BE49-F238E27FC236}">
                  <a16:creationId xmlns:a16="http://schemas.microsoft.com/office/drawing/2014/main" id="{AC46165F-B508-44DB-A21A-D760381EF0B3}"/>
                </a:ext>
              </a:extLst>
            </p:cNvPr>
            <p:cNvCxnSpPr>
              <a:cxnSpLocks/>
              <a:stCxn id="193" idx="3"/>
              <a:endCxn id="191" idx="1"/>
            </p:cNvCxnSpPr>
            <p:nvPr/>
          </p:nvCxnSpPr>
          <p:spPr>
            <a:xfrm flipV="1">
              <a:off x="1327228" y="2389460"/>
              <a:ext cx="19981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BD94AEC9-2BFE-4E43-91A2-962F68D7F3CF}"/>
                </a:ext>
              </a:extLst>
            </p:cNvPr>
            <p:cNvCxnSpPr>
              <a:cxnSpLocks/>
              <a:stCxn id="197" idx="6"/>
              <a:endCxn id="191" idx="1"/>
            </p:cNvCxnSpPr>
            <p:nvPr/>
          </p:nvCxnSpPr>
          <p:spPr>
            <a:xfrm>
              <a:off x="2844032" y="2178857"/>
              <a:ext cx="481331" cy="210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6" name="Group 195">
              <a:extLst>
                <a:ext uri="{FF2B5EF4-FFF2-40B4-BE49-F238E27FC236}">
                  <a16:creationId xmlns:a16="http://schemas.microsoft.com/office/drawing/2014/main" id="{9838EF8F-3198-408A-BEC1-885311EDF279}"/>
                </a:ext>
              </a:extLst>
            </p:cNvPr>
            <p:cNvGrpSpPr/>
            <p:nvPr/>
          </p:nvGrpSpPr>
          <p:grpSpPr>
            <a:xfrm>
              <a:off x="1887976" y="2042998"/>
              <a:ext cx="956056" cy="271718"/>
              <a:chOff x="3955365" y="2206338"/>
              <a:chExt cx="956056" cy="335252"/>
            </a:xfrm>
          </p:grpSpPr>
          <p:sp>
            <p:nvSpPr>
              <p:cNvPr id="197" name="Oval 196">
                <a:extLst>
                  <a:ext uri="{FF2B5EF4-FFF2-40B4-BE49-F238E27FC236}">
                    <a16:creationId xmlns:a16="http://schemas.microsoft.com/office/drawing/2014/main" id="{1C4BD60B-9DD6-4CFC-A053-66D4FD5780D9}"/>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198" name="TextBox 197">
                <a:extLst>
                  <a:ext uri="{FF2B5EF4-FFF2-40B4-BE49-F238E27FC236}">
                    <a16:creationId xmlns:a16="http://schemas.microsoft.com/office/drawing/2014/main" id="{ABEBF22F-3B9D-416C-9886-44E25B71F8CD}"/>
                  </a:ext>
                </a:extLst>
              </p:cNvPr>
              <p:cNvSpPr txBox="1"/>
              <p:nvPr/>
            </p:nvSpPr>
            <p:spPr>
              <a:xfrm>
                <a:off x="3982085" y="2213074"/>
                <a:ext cx="890405" cy="246221"/>
              </a:xfrm>
              <a:prstGeom prst="rect">
                <a:avLst/>
              </a:prstGeom>
              <a:noFill/>
            </p:spPr>
            <p:txBody>
              <a:bodyPr wrap="square">
                <a:spAutoFit/>
              </a:bodyPr>
              <a:lstStyle/>
              <a:p>
                <a:pPr algn="ctr"/>
                <a:r>
                  <a:rPr lang="en-US" sz="1000" b="1" dirty="0">
                    <a:solidFill>
                      <a:schemeClr val="bg1"/>
                    </a:solidFill>
                  </a:rPr>
                  <a:t>PCs</a:t>
                </a:r>
              </a:p>
            </p:txBody>
          </p:sp>
        </p:grpSp>
      </p:grpSp>
      <p:grpSp>
        <p:nvGrpSpPr>
          <p:cNvPr id="263" name="Group 262">
            <a:extLst>
              <a:ext uri="{FF2B5EF4-FFF2-40B4-BE49-F238E27FC236}">
                <a16:creationId xmlns:a16="http://schemas.microsoft.com/office/drawing/2014/main" id="{868356C1-0F8F-4CE2-945C-C29A26CF8A53}"/>
              </a:ext>
            </a:extLst>
          </p:cNvPr>
          <p:cNvGrpSpPr/>
          <p:nvPr/>
        </p:nvGrpSpPr>
        <p:grpSpPr>
          <a:xfrm>
            <a:off x="653554" y="2406002"/>
            <a:ext cx="3912014" cy="837980"/>
            <a:chOff x="2585817" y="2208908"/>
            <a:chExt cx="3912014" cy="837980"/>
          </a:xfrm>
        </p:grpSpPr>
        <p:grpSp>
          <p:nvGrpSpPr>
            <p:cNvPr id="180" name="Group 179">
              <a:extLst>
                <a:ext uri="{FF2B5EF4-FFF2-40B4-BE49-F238E27FC236}">
                  <a16:creationId xmlns:a16="http://schemas.microsoft.com/office/drawing/2014/main" id="{A45E2520-4992-4543-A135-6CCFFBB86268}"/>
                </a:ext>
              </a:extLst>
            </p:cNvPr>
            <p:cNvGrpSpPr/>
            <p:nvPr/>
          </p:nvGrpSpPr>
          <p:grpSpPr>
            <a:xfrm>
              <a:off x="2585817" y="2208908"/>
              <a:ext cx="980851" cy="468899"/>
              <a:chOff x="7641133" y="1519062"/>
              <a:chExt cx="980851" cy="468899"/>
            </a:xfrm>
          </p:grpSpPr>
          <p:pic>
            <p:nvPicPr>
              <p:cNvPr id="160" name="Picture 159">
                <a:extLst>
                  <a:ext uri="{FF2B5EF4-FFF2-40B4-BE49-F238E27FC236}">
                    <a16:creationId xmlns:a16="http://schemas.microsoft.com/office/drawing/2014/main" id="{BE969F89-5B2C-41CA-A1E6-B0C7DE1D2145}"/>
                  </a:ext>
                </a:extLst>
              </p:cNvPr>
              <p:cNvPicPr>
                <a:picLocks noChangeAspect="1"/>
              </p:cNvPicPr>
              <p:nvPr/>
            </p:nvPicPr>
            <p:blipFill rotWithShape="1">
              <a:blip r:embed="rId2">
                <a:duotone>
                  <a:prstClr val="black"/>
                  <a:schemeClr val="accent3">
                    <a:tint val="45000"/>
                    <a:satMod val="400000"/>
                  </a:schemeClr>
                </a:duotone>
              </a:blip>
              <a:srcRect l="3016" r="33188" b="11879"/>
              <a:stretch/>
            </p:blipFill>
            <p:spPr>
              <a:xfrm>
                <a:off x="7641133" y="1519062"/>
                <a:ext cx="980851" cy="468899"/>
              </a:xfrm>
              <a:prstGeom prst="rect">
                <a:avLst/>
              </a:prstGeom>
            </p:spPr>
          </p:pic>
          <p:sp>
            <p:nvSpPr>
              <p:cNvPr id="161" name="Rectangle 160">
                <a:extLst>
                  <a:ext uri="{FF2B5EF4-FFF2-40B4-BE49-F238E27FC236}">
                    <a16:creationId xmlns:a16="http://schemas.microsoft.com/office/drawing/2014/main" id="{A7619324-DE6E-4F68-9F1B-666EA0091841}"/>
                  </a:ext>
                </a:extLst>
              </p:cNvPr>
              <p:cNvSpPr/>
              <p:nvPr/>
            </p:nvSpPr>
            <p:spPr>
              <a:xfrm>
                <a:off x="7683702" y="1651835"/>
                <a:ext cx="895713"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Metabolome</a:t>
                </a:r>
              </a:p>
            </p:txBody>
          </p:sp>
        </p:grpSp>
        <p:cxnSp>
          <p:nvCxnSpPr>
            <p:cNvPr id="202" name="Straight Arrow Connector 201">
              <a:extLst>
                <a:ext uri="{FF2B5EF4-FFF2-40B4-BE49-F238E27FC236}">
                  <a16:creationId xmlns:a16="http://schemas.microsoft.com/office/drawing/2014/main" id="{3C6D394F-CBF7-4E9E-9CB7-440B2EE27258}"/>
                </a:ext>
              </a:extLst>
            </p:cNvPr>
            <p:cNvCxnSpPr>
              <a:cxnSpLocks/>
              <a:stCxn id="160" idx="3"/>
              <a:endCxn id="210" idx="1"/>
            </p:cNvCxnSpPr>
            <p:nvPr/>
          </p:nvCxnSpPr>
          <p:spPr>
            <a:xfrm>
              <a:off x="3566668" y="2443358"/>
              <a:ext cx="508051" cy="24408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3" name="Rectangle 202">
              <a:extLst>
                <a:ext uri="{FF2B5EF4-FFF2-40B4-BE49-F238E27FC236}">
                  <a16:creationId xmlns:a16="http://schemas.microsoft.com/office/drawing/2014/main" id="{7EE96B85-1C95-4D97-BD6F-CA60DA95A35E}"/>
                </a:ext>
              </a:extLst>
            </p:cNvPr>
            <p:cNvSpPr/>
            <p:nvPr/>
          </p:nvSpPr>
          <p:spPr>
            <a:xfrm>
              <a:off x="5485386" y="2810443"/>
              <a:ext cx="1012445" cy="2364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Liver Injury</a:t>
              </a:r>
            </a:p>
          </p:txBody>
        </p:sp>
        <p:cxnSp>
          <p:nvCxnSpPr>
            <p:cNvPr id="204" name="Straight Arrow Connector 203">
              <a:extLst>
                <a:ext uri="{FF2B5EF4-FFF2-40B4-BE49-F238E27FC236}">
                  <a16:creationId xmlns:a16="http://schemas.microsoft.com/office/drawing/2014/main" id="{CECBD0B0-42C4-48F6-B288-42C814FB9C92}"/>
                </a:ext>
              </a:extLst>
            </p:cNvPr>
            <p:cNvCxnSpPr>
              <a:cxnSpLocks/>
              <a:stCxn id="205" idx="3"/>
              <a:endCxn id="209" idx="2"/>
            </p:cNvCxnSpPr>
            <p:nvPr/>
          </p:nvCxnSpPr>
          <p:spPr>
            <a:xfrm flipV="1">
              <a:off x="3487251" y="2718062"/>
              <a:ext cx="560748" cy="2106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5" name="Rectangle 204">
              <a:extLst>
                <a:ext uri="{FF2B5EF4-FFF2-40B4-BE49-F238E27FC236}">
                  <a16:creationId xmlns:a16="http://schemas.microsoft.com/office/drawing/2014/main" id="{C077633B-0623-42B0-92CE-F8D39278EE07}"/>
                </a:ext>
              </a:extLst>
            </p:cNvPr>
            <p:cNvSpPr/>
            <p:nvPr/>
          </p:nvSpPr>
          <p:spPr>
            <a:xfrm>
              <a:off x="2803613" y="2810443"/>
              <a:ext cx="683638" cy="23644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PFNA</a:t>
              </a:r>
            </a:p>
          </p:txBody>
        </p:sp>
        <p:cxnSp>
          <p:nvCxnSpPr>
            <p:cNvPr id="206" name="Straight Arrow Connector 205">
              <a:extLst>
                <a:ext uri="{FF2B5EF4-FFF2-40B4-BE49-F238E27FC236}">
                  <a16:creationId xmlns:a16="http://schemas.microsoft.com/office/drawing/2014/main" id="{7A4C4F44-325B-4860-8092-58393B4B54AA}"/>
                </a:ext>
              </a:extLst>
            </p:cNvPr>
            <p:cNvCxnSpPr>
              <a:cxnSpLocks/>
              <a:stCxn id="205" idx="3"/>
              <a:endCxn id="203" idx="1"/>
            </p:cNvCxnSpPr>
            <p:nvPr/>
          </p:nvCxnSpPr>
          <p:spPr>
            <a:xfrm flipV="1">
              <a:off x="3487251" y="2928665"/>
              <a:ext cx="19981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A243E018-86B0-45AC-8210-07B4B6CD2CDF}"/>
                </a:ext>
              </a:extLst>
            </p:cNvPr>
            <p:cNvCxnSpPr>
              <a:cxnSpLocks/>
              <a:stCxn id="209" idx="6"/>
              <a:endCxn id="203" idx="1"/>
            </p:cNvCxnSpPr>
            <p:nvPr/>
          </p:nvCxnSpPr>
          <p:spPr>
            <a:xfrm>
              <a:off x="5004055" y="2718062"/>
              <a:ext cx="481331" cy="210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08" name="Group 207">
              <a:extLst>
                <a:ext uri="{FF2B5EF4-FFF2-40B4-BE49-F238E27FC236}">
                  <a16:creationId xmlns:a16="http://schemas.microsoft.com/office/drawing/2014/main" id="{5B1CDAF3-B8F2-4594-AB4B-3E97D7433C72}"/>
                </a:ext>
              </a:extLst>
            </p:cNvPr>
            <p:cNvGrpSpPr/>
            <p:nvPr/>
          </p:nvGrpSpPr>
          <p:grpSpPr>
            <a:xfrm>
              <a:off x="4047999" y="2582203"/>
              <a:ext cx="956056" cy="271718"/>
              <a:chOff x="3955365" y="2206338"/>
              <a:chExt cx="956056" cy="335252"/>
            </a:xfrm>
          </p:grpSpPr>
          <p:sp>
            <p:nvSpPr>
              <p:cNvPr id="209" name="Oval 208">
                <a:extLst>
                  <a:ext uri="{FF2B5EF4-FFF2-40B4-BE49-F238E27FC236}">
                    <a16:creationId xmlns:a16="http://schemas.microsoft.com/office/drawing/2014/main" id="{6D9E03C8-3E78-4252-9482-058609C03670}"/>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210" name="TextBox 209">
                <a:extLst>
                  <a:ext uri="{FF2B5EF4-FFF2-40B4-BE49-F238E27FC236}">
                    <a16:creationId xmlns:a16="http://schemas.microsoft.com/office/drawing/2014/main" id="{9593FA2F-3AA7-4A06-BD42-526983AEA14A}"/>
                  </a:ext>
                </a:extLst>
              </p:cNvPr>
              <p:cNvSpPr txBox="1"/>
              <p:nvPr/>
            </p:nvSpPr>
            <p:spPr>
              <a:xfrm>
                <a:off x="3982085" y="2213074"/>
                <a:ext cx="890405" cy="246221"/>
              </a:xfrm>
              <a:prstGeom prst="rect">
                <a:avLst/>
              </a:prstGeom>
              <a:noFill/>
            </p:spPr>
            <p:txBody>
              <a:bodyPr wrap="square">
                <a:spAutoFit/>
              </a:bodyPr>
              <a:lstStyle/>
              <a:p>
                <a:pPr algn="ctr"/>
                <a:r>
                  <a:rPr lang="en-US" sz="1000" b="1" dirty="0">
                    <a:solidFill>
                      <a:schemeClr val="bg1"/>
                    </a:solidFill>
                  </a:rPr>
                  <a:t>PCs</a:t>
                </a:r>
              </a:p>
            </p:txBody>
          </p:sp>
        </p:grpSp>
      </p:grpSp>
      <p:grpSp>
        <p:nvGrpSpPr>
          <p:cNvPr id="262" name="Group 261">
            <a:extLst>
              <a:ext uri="{FF2B5EF4-FFF2-40B4-BE49-F238E27FC236}">
                <a16:creationId xmlns:a16="http://schemas.microsoft.com/office/drawing/2014/main" id="{5D36AB45-F893-4AC1-A9CF-BF7985D879BD}"/>
              </a:ext>
            </a:extLst>
          </p:cNvPr>
          <p:cNvGrpSpPr/>
          <p:nvPr/>
        </p:nvGrpSpPr>
        <p:grpSpPr>
          <a:xfrm>
            <a:off x="600382" y="3279564"/>
            <a:ext cx="3965186" cy="797725"/>
            <a:chOff x="3557790" y="2984851"/>
            <a:chExt cx="3965186" cy="797725"/>
          </a:xfrm>
        </p:grpSpPr>
        <p:grpSp>
          <p:nvGrpSpPr>
            <p:cNvPr id="178" name="Group 177">
              <a:extLst>
                <a:ext uri="{FF2B5EF4-FFF2-40B4-BE49-F238E27FC236}">
                  <a16:creationId xmlns:a16="http://schemas.microsoft.com/office/drawing/2014/main" id="{3AAE5B60-56FA-46CC-A604-66124F957F4D}"/>
                </a:ext>
              </a:extLst>
            </p:cNvPr>
            <p:cNvGrpSpPr/>
            <p:nvPr/>
          </p:nvGrpSpPr>
          <p:grpSpPr>
            <a:xfrm>
              <a:off x="3557790" y="2984851"/>
              <a:ext cx="1142415" cy="468899"/>
              <a:chOff x="3905688" y="2500305"/>
              <a:chExt cx="1142415" cy="468899"/>
            </a:xfrm>
          </p:grpSpPr>
          <p:pic>
            <p:nvPicPr>
              <p:cNvPr id="154" name="Picture 153">
                <a:extLst>
                  <a:ext uri="{FF2B5EF4-FFF2-40B4-BE49-F238E27FC236}">
                    <a16:creationId xmlns:a16="http://schemas.microsoft.com/office/drawing/2014/main" id="{9BA9033A-B555-4FD5-8A2E-98D27286AC53}"/>
                  </a:ext>
                </a:extLst>
              </p:cNvPr>
              <p:cNvPicPr>
                <a:picLocks noChangeAspect="1"/>
              </p:cNvPicPr>
              <p:nvPr/>
            </p:nvPicPr>
            <p:blipFill rotWithShape="1">
              <a:blip r:embed="rId2">
                <a:duotone>
                  <a:prstClr val="black"/>
                  <a:schemeClr val="accent2">
                    <a:tint val="45000"/>
                    <a:satMod val="400000"/>
                  </a:schemeClr>
                </a:duotone>
              </a:blip>
              <a:srcRect l="3016" r="22679" b="11879"/>
              <a:stretch/>
            </p:blipFill>
            <p:spPr>
              <a:xfrm>
                <a:off x="3905688" y="2500305"/>
                <a:ext cx="1142415" cy="468899"/>
              </a:xfrm>
              <a:prstGeom prst="rect">
                <a:avLst/>
              </a:prstGeom>
            </p:spPr>
          </p:pic>
          <p:sp>
            <p:nvSpPr>
              <p:cNvPr id="155" name="Rectangle 154">
                <a:extLst>
                  <a:ext uri="{FF2B5EF4-FFF2-40B4-BE49-F238E27FC236}">
                    <a16:creationId xmlns:a16="http://schemas.microsoft.com/office/drawing/2014/main" id="{E4F76C53-DAA4-46BF-81A6-1CF3B147BFD4}"/>
                  </a:ext>
                </a:extLst>
              </p:cNvPr>
              <p:cNvSpPr/>
              <p:nvPr/>
            </p:nvSpPr>
            <p:spPr>
              <a:xfrm>
                <a:off x="3958860" y="2633078"/>
                <a:ext cx="1033476"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Transcriptome</a:t>
                </a:r>
              </a:p>
            </p:txBody>
          </p:sp>
        </p:grpSp>
        <p:cxnSp>
          <p:nvCxnSpPr>
            <p:cNvPr id="214" name="Straight Arrow Connector 213">
              <a:extLst>
                <a:ext uri="{FF2B5EF4-FFF2-40B4-BE49-F238E27FC236}">
                  <a16:creationId xmlns:a16="http://schemas.microsoft.com/office/drawing/2014/main" id="{21BF7CAB-C286-4565-BC1E-0B2DFC4F1B4D}"/>
                </a:ext>
              </a:extLst>
            </p:cNvPr>
            <p:cNvCxnSpPr>
              <a:cxnSpLocks/>
              <a:stCxn id="154" idx="3"/>
              <a:endCxn id="222" idx="1"/>
            </p:cNvCxnSpPr>
            <p:nvPr/>
          </p:nvCxnSpPr>
          <p:spPr>
            <a:xfrm>
              <a:off x="4700205" y="3219301"/>
              <a:ext cx="399659" cy="2038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5" name="Rectangle 214">
              <a:extLst>
                <a:ext uri="{FF2B5EF4-FFF2-40B4-BE49-F238E27FC236}">
                  <a16:creationId xmlns:a16="http://schemas.microsoft.com/office/drawing/2014/main" id="{68C78B3E-9135-4E4E-B058-B5B797BED0E9}"/>
                </a:ext>
              </a:extLst>
            </p:cNvPr>
            <p:cNvSpPr/>
            <p:nvPr/>
          </p:nvSpPr>
          <p:spPr>
            <a:xfrm>
              <a:off x="6510531" y="3546131"/>
              <a:ext cx="1012445" cy="2364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Liver Injury</a:t>
              </a:r>
            </a:p>
          </p:txBody>
        </p:sp>
        <p:cxnSp>
          <p:nvCxnSpPr>
            <p:cNvPr id="216" name="Straight Arrow Connector 215">
              <a:extLst>
                <a:ext uri="{FF2B5EF4-FFF2-40B4-BE49-F238E27FC236}">
                  <a16:creationId xmlns:a16="http://schemas.microsoft.com/office/drawing/2014/main" id="{B9F2BCAE-3F7B-43F4-BDB7-06101D72D532}"/>
                </a:ext>
              </a:extLst>
            </p:cNvPr>
            <p:cNvCxnSpPr>
              <a:cxnSpLocks/>
              <a:stCxn id="217" idx="3"/>
              <a:endCxn id="221" idx="2"/>
            </p:cNvCxnSpPr>
            <p:nvPr/>
          </p:nvCxnSpPr>
          <p:spPr>
            <a:xfrm flipV="1">
              <a:off x="4512396" y="3453750"/>
              <a:ext cx="560748" cy="2106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7" name="Rectangle 216">
              <a:extLst>
                <a:ext uri="{FF2B5EF4-FFF2-40B4-BE49-F238E27FC236}">
                  <a16:creationId xmlns:a16="http://schemas.microsoft.com/office/drawing/2014/main" id="{DCEE4C43-5234-4219-9CF6-0CDBEF7AD71C}"/>
                </a:ext>
              </a:extLst>
            </p:cNvPr>
            <p:cNvSpPr/>
            <p:nvPr/>
          </p:nvSpPr>
          <p:spPr>
            <a:xfrm>
              <a:off x="3828758" y="3546131"/>
              <a:ext cx="683638" cy="23644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PFNA</a:t>
              </a:r>
            </a:p>
          </p:txBody>
        </p:sp>
        <p:cxnSp>
          <p:nvCxnSpPr>
            <p:cNvPr id="218" name="Straight Arrow Connector 217">
              <a:extLst>
                <a:ext uri="{FF2B5EF4-FFF2-40B4-BE49-F238E27FC236}">
                  <a16:creationId xmlns:a16="http://schemas.microsoft.com/office/drawing/2014/main" id="{9267C589-77FB-4DD1-851C-A8B0D49B432A}"/>
                </a:ext>
              </a:extLst>
            </p:cNvPr>
            <p:cNvCxnSpPr>
              <a:cxnSpLocks/>
              <a:stCxn id="217" idx="3"/>
              <a:endCxn id="215" idx="1"/>
            </p:cNvCxnSpPr>
            <p:nvPr/>
          </p:nvCxnSpPr>
          <p:spPr>
            <a:xfrm flipV="1">
              <a:off x="4512396" y="3664353"/>
              <a:ext cx="19981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07CE3E67-D791-46A7-97E0-08C18786616D}"/>
                </a:ext>
              </a:extLst>
            </p:cNvPr>
            <p:cNvCxnSpPr>
              <a:cxnSpLocks/>
              <a:stCxn id="221" idx="6"/>
              <a:endCxn id="215" idx="1"/>
            </p:cNvCxnSpPr>
            <p:nvPr/>
          </p:nvCxnSpPr>
          <p:spPr>
            <a:xfrm>
              <a:off x="6029200" y="3453750"/>
              <a:ext cx="481331" cy="210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43F685D6-70CC-4645-8179-08589686CCC3}"/>
                </a:ext>
              </a:extLst>
            </p:cNvPr>
            <p:cNvGrpSpPr/>
            <p:nvPr/>
          </p:nvGrpSpPr>
          <p:grpSpPr>
            <a:xfrm>
              <a:off x="5073144" y="3317891"/>
              <a:ext cx="956056" cy="271718"/>
              <a:chOff x="3955365" y="2206338"/>
              <a:chExt cx="956056" cy="335252"/>
            </a:xfrm>
          </p:grpSpPr>
          <p:sp>
            <p:nvSpPr>
              <p:cNvPr id="221" name="Oval 220">
                <a:extLst>
                  <a:ext uri="{FF2B5EF4-FFF2-40B4-BE49-F238E27FC236}">
                    <a16:creationId xmlns:a16="http://schemas.microsoft.com/office/drawing/2014/main" id="{CC458B91-0504-4F87-9DCE-97A220F41D19}"/>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222" name="TextBox 221">
                <a:extLst>
                  <a:ext uri="{FF2B5EF4-FFF2-40B4-BE49-F238E27FC236}">
                    <a16:creationId xmlns:a16="http://schemas.microsoft.com/office/drawing/2014/main" id="{CFA0D8E1-585F-48C9-90AD-EC7521D29501}"/>
                  </a:ext>
                </a:extLst>
              </p:cNvPr>
              <p:cNvSpPr txBox="1"/>
              <p:nvPr/>
            </p:nvSpPr>
            <p:spPr>
              <a:xfrm>
                <a:off x="3982085" y="2213074"/>
                <a:ext cx="890405" cy="246221"/>
              </a:xfrm>
              <a:prstGeom prst="rect">
                <a:avLst/>
              </a:prstGeom>
              <a:noFill/>
            </p:spPr>
            <p:txBody>
              <a:bodyPr wrap="square">
                <a:spAutoFit/>
              </a:bodyPr>
              <a:lstStyle/>
              <a:p>
                <a:pPr algn="ctr"/>
                <a:r>
                  <a:rPr lang="en-US" sz="1000" b="1" dirty="0">
                    <a:solidFill>
                      <a:schemeClr val="bg1"/>
                    </a:solidFill>
                  </a:rPr>
                  <a:t>PCs</a:t>
                </a:r>
              </a:p>
            </p:txBody>
          </p:sp>
        </p:grpSp>
      </p:grpSp>
      <p:sp>
        <p:nvSpPr>
          <p:cNvPr id="70" name="Rectangle 69">
            <a:extLst>
              <a:ext uri="{FF2B5EF4-FFF2-40B4-BE49-F238E27FC236}">
                <a16:creationId xmlns:a16="http://schemas.microsoft.com/office/drawing/2014/main" id="{8613C0AD-5F44-4330-9B35-D1526401A3A6}"/>
              </a:ext>
            </a:extLst>
          </p:cNvPr>
          <p:cNvSpPr/>
          <p:nvPr/>
        </p:nvSpPr>
        <p:spPr>
          <a:xfrm>
            <a:off x="-6432" y="4282681"/>
            <a:ext cx="9144000" cy="9477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30000" dirty="0"/>
          </a:p>
        </p:txBody>
      </p:sp>
      <p:grpSp>
        <p:nvGrpSpPr>
          <p:cNvPr id="264" name="Group 263">
            <a:extLst>
              <a:ext uri="{FF2B5EF4-FFF2-40B4-BE49-F238E27FC236}">
                <a16:creationId xmlns:a16="http://schemas.microsoft.com/office/drawing/2014/main" id="{A92B0108-209B-4005-9335-5C5934A028E8}"/>
              </a:ext>
            </a:extLst>
          </p:cNvPr>
          <p:cNvGrpSpPr/>
          <p:nvPr/>
        </p:nvGrpSpPr>
        <p:grpSpPr>
          <a:xfrm>
            <a:off x="774437" y="4124815"/>
            <a:ext cx="3791131" cy="749975"/>
            <a:chOff x="5088233" y="3874957"/>
            <a:chExt cx="3791131" cy="749975"/>
          </a:xfrm>
        </p:grpSpPr>
        <p:grpSp>
          <p:nvGrpSpPr>
            <p:cNvPr id="179" name="Group 178">
              <a:extLst>
                <a:ext uri="{FF2B5EF4-FFF2-40B4-BE49-F238E27FC236}">
                  <a16:creationId xmlns:a16="http://schemas.microsoft.com/office/drawing/2014/main" id="{06DFA018-8E02-422E-935F-ED816DD8EA52}"/>
                </a:ext>
              </a:extLst>
            </p:cNvPr>
            <p:cNvGrpSpPr/>
            <p:nvPr/>
          </p:nvGrpSpPr>
          <p:grpSpPr>
            <a:xfrm>
              <a:off x="5088233" y="3874957"/>
              <a:ext cx="895714" cy="468899"/>
              <a:chOff x="5566320" y="3268607"/>
              <a:chExt cx="895714" cy="468899"/>
            </a:xfrm>
          </p:grpSpPr>
          <p:pic>
            <p:nvPicPr>
              <p:cNvPr id="157" name="Picture 156">
                <a:extLst>
                  <a:ext uri="{FF2B5EF4-FFF2-40B4-BE49-F238E27FC236}">
                    <a16:creationId xmlns:a16="http://schemas.microsoft.com/office/drawing/2014/main" id="{A64EB8AE-8DFF-40E5-A922-366F4951A8CA}"/>
                  </a:ext>
                </a:extLst>
              </p:cNvPr>
              <p:cNvPicPr>
                <a:picLocks noChangeAspect="1"/>
              </p:cNvPicPr>
              <p:nvPr/>
            </p:nvPicPr>
            <p:blipFill rotWithShape="1">
              <a:blip r:embed="rId2">
                <a:duotone>
                  <a:prstClr val="black"/>
                  <a:schemeClr val="accent4">
                    <a:tint val="45000"/>
                    <a:satMod val="400000"/>
                  </a:schemeClr>
                </a:duotone>
              </a:blip>
              <a:srcRect l="3016" r="38725" b="11879"/>
              <a:stretch/>
            </p:blipFill>
            <p:spPr>
              <a:xfrm>
                <a:off x="5566320" y="3268607"/>
                <a:ext cx="895714" cy="468899"/>
              </a:xfrm>
              <a:prstGeom prst="rect">
                <a:avLst/>
              </a:prstGeom>
            </p:spPr>
          </p:pic>
          <p:sp>
            <p:nvSpPr>
              <p:cNvPr id="158" name="Rectangle 157">
                <a:extLst>
                  <a:ext uri="{FF2B5EF4-FFF2-40B4-BE49-F238E27FC236}">
                    <a16:creationId xmlns:a16="http://schemas.microsoft.com/office/drawing/2014/main" id="{7B1BBE20-9732-49E0-A5F0-891561597548}"/>
                  </a:ext>
                </a:extLst>
              </p:cNvPr>
              <p:cNvSpPr/>
              <p:nvPr/>
            </p:nvSpPr>
            <p:spPr>
              <a:xfrm>
                <a:off x="5636859" y="3401380"/>
                <a:ext cx="754635"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Proteome</a:t>
                </a:r>
              </a:p>
            </p:txBody>
          </p:sp>
        </p:grpSp>
        <p:cxnSp>
          <p:nvCxnSpPr>
            <p:cNvPr id="252" name="Straight Arrow Connector 251">
              <a:extLst>
                <a:ext uri="{FF2B5EF4-FFF2-40B4-BE49-F238E27FC236}">
                  <a16:creationId xmlns:a16="http://schemas.microsoft.com/office/drawing/2014/main" id="{3E978074-97A1-4EF3-9BFB-277574468DFC}"/>
                </a:ext>
              </a:extLst>
            </p:cNvPr>
            <p:cNvCxnSpPr>
              <a:cxnSpLocks/>
              <a:stCxn id="157" idx="3"/>
              <a:endCxn id="260" idx="1"/>
            </p:cNvCxnSpPr>
            <p:nvPr/>
          </p:nvCxnSpPr>
          <p:spPr>
            <a:xfrm>
              <a:off x="5983947" y="4109407"/>
              <a:ext cx="472305" cy="1794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3" name="Rectangle 252">
              <a:extLst>
                <a:ext uri="{FF2B5EF4-FFF2-40B4-BE49-F238E27FC236}">
                  <a16:creationId xmlns:a16="http://schemas.microsoft.com/office/drawing/2014/main" id="{61D69012-0EB5-45CA-ACA5-317895FE765C}"/>
                </a:ext>
              </a:extLst>
            </p:cNvPr>
            <p:cNvSpPr/>
            <p:nvPr/>
          </p:nvSpPr>
          <p:spPr>
            <a:xfrm>
              <a:off x="7866919" y="4388487"/>
              <a:ext cx="1012445" cy="2364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Liver Injury</a:t>
              </a:r>
            </a:p>
          </p:txBody>
        </p:sp>
        <p:cxnSp>
          <p:nvCxnSpPr>
            <p:cNvPr id="254" name="Straight Arrow Connector 253">
              <a:extLst>
                <a:ext uri="{FF2B5EF4-FFF2-40B4-BE49-F238E27FC236}">
                  <a16:creationId xmlns:a16="http://schemas.microsoft.com/office/drawing/2014/main" id="{FF45E17C-435F-4E82-AB15-51CDDCDEF54B}"/>
                </a:ext>
              </a:extLst>
            </p:cNvPr>
            <p:cNvCxnSpPr>
              <a:cxnSpLocks/>
              <a:stCxn id="255" idx="3"/>
              <a:endCxn id="259" idx="2"/>
            </p:cNvCxnSpPr>
            <p:nvPr/>
          </p:nvCxnSpPr>
          <p:spPr>
            <a:xfrm flipV="1">
              <a:off x="5868784" y="4296106"/>
              <a:ext cx="560748" cy="2106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5" name="Rectangle 254">
              <a:extLst>
                <a:ext uri="{FF2B5EF4-FFF2-40B4-BE49-F238E27FC236}">
                  <a16:creationId xmlns:a16="http://schemas.microsoft.com/office/drawing/2014/main" id="{9DC7ADA3-551A-4156-9F1E-F8C5C1A26CB8}"/>
                </a:ext>
              </a:extLst>
            </p:cNvPr>
            <p:cNvSpPr/>
            <p:nvPr/>
          </p:nvSpPr>
          <p:spPr>
            <a:xfrm>
              <a:off x="5185146" y="4388487"/>
              <a:ext cx="683638" cy="23644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PFNA</a:t>
              </a:r>
            </a:p>
          </p:txBody>
        </p:sp>
        <p:cxnSp>
          <p:nvCxnSpPr>
            <p:cNvPr id="256" name="Straight Arrow Connector 255">
              <a:extLst>
                <a:ext uri="{FF2B5EF4-FFF2-40B4-BE49-F238E27FC236}">
                  <a16:creationId xmlns:a16="http://schemas.microsoft.com/office/drawing/2014/main" id="{A34976A3-25DA-4623-B25B-9ACB186F7108}"/>
                </a:ext>
              </a:extLst>
            </p:cNvPr>
            <p:cNvCxnSpPr>
              <a:cxnSpLocks/>
              <a:stCxn id="255" idx="3"/>
              <a:endCxn id="253" idx="1"/>
            </p:cNvCxnSpPr>
            <p:nvPr/>
          </p:nvCxnSpPr>
          <p:spPr>
            <a:xfrm flipV="1">
              <a:off x="5868784" y="4506709"/>
              <a:ext cx="19981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EF3D4F1D-1A95-414C-BEC8-DFB043560BDE}"/>
                </a:ext>
              </a:extLst>
            </p:cNvPr>
            <p:cNvCxnSpPr>
              <a:cxnSpLocks/>
              <a:stCxn id="259" idx="6"/>
              <a:endCxn id="253" idx="1"/>
            </p:cNvCxnSpPr>
            <p:nvPr/>
          </p:nvCxnSpPr>
          <p:spPr>
            <a:xfrm>
              <a:off x="7385588" y="4296106"/>
              <a:ext cx="481331" cy="210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8" name="Group 257">
              <a:extLst>
                <a:ext uri="{FF2B5EF4-FFF2-40B4-BE49-F238E27FC236}">
                  <a16:creationId xmlns:a16="http://schemas.microsoft.com/office/drawing/2014/main" id="{24A4D6C4-E20D-4856-B06D-EA8368265FE0}"/>
                </a:ext>
              </a:extLst>
            </p:cNvPr>
            <p:cNvGrpSpPr/>
            <p:nvPr/>
          </p:nvGrpSpPr>
          <p:grpSpPr>
            <a:xfrm>
              <a:off x="6429532" y="4160247"/>
              <a:ext cx="956056" cy="271718"/>
              <a:chOff x="3955365" y="2206338"/>
              <a:chExt cx="956056" cy="335252"/>
            </a:xfrm>
          </p:grpSpPr>
          <p:sp>
            <p:nvSpPr>
              <p:cNvPr id="259" name="Oval 258">
                <a:extLst>
                  <a:ext uri="{FF2B5EF4-FFF2-40B4-BE49-F238E27FC236}">
                    <a16:creationId xmlns:a16="http://schemas.microsoft.com/office/drawing/2014/main" id="{4F0132B9-18D5-4784-A394-2CE9213A6103}"/>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endParaRPr>
              </a:p>
            </p:txBody>
          </p:sp>
          <p:sp>
            <p:nvSpPr>
              <p:cNvPr id="260" name="TextBox 259">
                <a:extLst>
                  <a:ext uri="{FF2B5EF4-FFF2-40B4-BE49-F238E27FC236}">
                    <a16:creationId xmlns:a16="http://schemas.microsoft.com/office/drawing/2014/main" id="{FC108CC9-E898-432B-877C-22942091F7BC}"/>
                  </a:ext>
                </a:extLst>
              </p:cNvPr>
              <p:cNvSpPr txBox="1"/>
              <p:nvPr/>
            </p:nvSpPr>
            <p:spPr>
              <a:xfrm>
                <a:off x="3982085" y="2213073"/>
                <a:ext cx="890405" cy="303793"/>
              </a:xfrm>
              <a:prstGeom prst="rect">
                <a:avLst/>
              </a:prstGeom>
              <a:noFill/>
            </p:spPr>
            <p:txBody>
              <a:bodyPr wrap="square">
                <a:spAutoFit/>
              </a:bodyPr>
              <a:lstStyle/>
              <a:p>
                <a:pPr algn="ctr"/>
                <a:r>
                  <a:rPr lang="en-US" sz="1000" dirty="0">
                    <a:solidFill>
                      <a:schemeClr val="bg1"/>
                    </a:solidFill>
                  </a:rPr>
                  <a:t>PCs</a:t>
                </a:r>
              </a:p>
            </p:txBody>
          </p:sp>
        </p:grpSp>
      </p:grpSp>
      <p:sp>
        <p:nvSpPr>
          <p:cNvPr id="73" name="Title 1">
            <a:extLst>
              <a:ext uri="{FF2B5EF4-FFF2-40B4-BE49-F238E27FC236}">
                <a16:creationId xmlns:a16="http://schemas.microsoft.com/office/drawing/2014/main" id="{8F8CBF41-30AB-440A-AC28-3F9D32165963}"/>
              </a:ext>
            </a:extLst>
          </p:cNvPr>
          <p:cNvSpPr txBox="1">
            <a:spLocks/>
          </p:cNvSpPr>
          <p:nvPr/>
        </p:nvSpPr>
        <p:spPr>
          <a:xfrm>
            <a:off x="220717" y="258114"/>
            <a:ext cx="8702565" cy="47265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t>2.A. Dimensionality Reduction, Late Integration</a:t>
            </a:r>
          </a:p>
        </p:txBody>
      </p:sp>
      <p:sp>
        <p:nvSpPr>
          <p:cNvPr id="74" name="Left Brace 73">
            <a:extLst>
              <a:ext uri="{FF2B5EF4-FFF2-40B4-BE49-F238E27FC236}">
                <a16:creationId xmlns:a16="http://schemas.microsoft.com/office/drawing/2014/main" id="{3B0AB03D-794B-44E0-A2BE-3BBE018A1168}"/>
              </a:ext>
            </a:extLst>
          </p:cNvPr>
          <p:cNvSpPr/>
          <p:nvPr/>
        </p:nvSpPr>
        <p:spPr>
          <a:xfrm rot="10800000">
            <a:off x="4750114" y="915330"/>
            <a:ext cx="481331" cy="404876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6546A56-9769-46B5-967F-39F547C085E5}"/>
              </a:ext>
            </a:extLst>
          </p:cNvPr>
          <p:cNvSpPr txBox="1"/>
          <p:nvPr/>
        </p:nvSpPr>
        <p:spPr>
          <a:xfrm>
            <a:off x="5486041" y="2622211"/>
            <a:ext cx="2961836" cy="584775"/>
          </a:xfrm>
          <a:prstGeom prst="rect">
            <a:avLst/>
          </a:prstGeom>
          <a:noFill/>
          <a:ln w="19050">
            <a:solidFill>
              <a:schemeClr val="tx1"/>
            </a:solidFill>
          </a:ln>
        </p:spPr>
        <p:txBody>
          <a:bodyPr wrap="none" rtlCol="0">
            <a:spAutoFit/>
          </a:bodyPr>
          <a:lstStyle/>
          <a:p>
            <a:r>
              <a:rPr lang="en-US" sz="3200" dirty="0"/>
              <a:t>Combine Results</a:t>
            </a:r>
          </a:p>
        </p:txBody>
      </p:sp>
      <p:sp>
        <p:nvSpPr>
          <p:cNvPr id="75" name="TextBox 74">
            <a:extLst>
              <a:ext uri="{FF2B5EF4-FFF2-40B4-BE49-F238E27FC236}">
                <a16:creationId xmlns:a16="http://schemas.microsoft.com/office/drawing/2014/main" id="{70623CFE-0983-4554-9F23-CB2336E2A352}"/>
              </a:ext>
            </a:extLst>
          </p:cNvPr>
          <p:cNvSpPr txBox="1"/>
          <p:nvPr/>
        </p:nvSpPr>
        <p:spPr>
          <a:xfrm>
            <a:off x="6108412" y="4861120"/>
            <a:ext cx="3060390" cy="369332"/>
          </a:xfrm>
          <a:prstGeom prst="rect">
            <a:avLst/>
          </a:prstGeom>
          <a:noFill/>
        </p:spPr>
        <p:txBody>
          <a:bodyPr wrap="none" rtlCol="0">
            <a:spAutoFit/>
          </a:bodyPr>
          <a:lstStyle/>
          <a:p>
            <a:r>
              <a:rPr lang="en-US" dirty="0"/>
              <a:t>Mediation tested using </a:t>
            </a:r>
            <a:r>
              <a:rPr lang="en-US" b="1" dirty="0"/>
              <a:t>HIMA</a:t>
            </a:r>
          </a:p>
        </p:txBody>
      </p:sp>
    </p:spTree>
    <p:extLst>
      <p:ext uri="{BB962C8B-B14F-4D97-AF65-F5344CB8AC3E}">
        <p14:creationId xmlns:p14="http://schemas.microsoft.com/office/powerpoint/2010/main" val="1416604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D1A03BB-DBF2-4828-A631-F12BBCD75FB3}"/>
              </a:ext>
            </a:extLst>
          </p:cNvPr>
          <p:cNvSpPr txBox="1">
            <a:spLocks/>
          </p:cNvSpPr>
          <p:nvPr/>
        </p:nvSpPr>
        <p:spPr>
          <a:xfrm>
            <a:off x="220717" y="258114"/>
            <a:ext cx="8702565" cy="47265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t>2.A. Dimensionality Reduction, Late Integration: </a:t>
            </a:r>
          </a:p>
          <a:p>
            <a:r>
              <a:rPr lang="en-US" sz="2800" b="1" dirty="0"/>
              <a:t>Results</a:t>
            </a:r>
          </a:p>
        </p:txBody>
      </p:sp>
      <p:pic>
        <p:nvPicPr>
          <p:cNvPr id="3" name="Picture 2" descr="Graphical user interface, website&#10;&#10;Description automatically generated">
            <a:extLst>
              <a:ext uri="{FF2B5EF4-FFF2-40B4-BE49-F238E27FC236}">
                <a16:creationId xmlns:a16="http://schemas.microsoft.com/office/drawing/2014/main" id="{95699EBB-6EA6-428F-BFD9-C202436838FE}"/>
              </a:ext>
            </a:extLst>
          </p:cNvPr>
          <p:cNvPicPr>
            <a:picLocks noChangeAspect="1"/>
          </p:cNvPicPr>
          <p:nvPr/>
        </p:nvPicPr>
        <p:blipFill rotWithShape="1">
          <a:blip r:embed="rId2"/>
          <a:srcRect t="17632" b="23643"/>
          <a:stretch/>
        </p:blipFill>
        <p:spPr>
          <a:xfrm>
            <a:off x="469598" y="1109272"/>
            <a:ext cx="8204803" cy="3372787"/>
          </a:xfrm>
          <a:prstGeom prst="rect">
            <a:avLst/>
          </a:prstGeom>
        </p:spPr>
      </p:pic>
    </p:spTree>
    <p:extLst>
      <p:ext uri="{BB962C8B-B14F-4D97-AF65-F5344CB8AC3E}">
        <p14:creationId xmlns:p14="http://schemas.microsoft.com/office/powerpoint/2010/main" val="18546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9C42B-EB27-4C91-8C2C-A521DF05200D}"/>
              </a:ext>
            </a:extLst>
          </p:cNvPr>
          <p:cNvPicPr>
            <a:picLocks noChangeAspect="1"/>
          </p:cNvPicPr>
          <p:nvPr/>
        </p:nvPicPr>
        <p:blipFill rotWithShape="1">
          <a:blip r:embed="rId2"/>
          <a:srcRect l="16195" t="8065" r="15404"/>
          <a:stretch/>
        </p:blipFill>
        <p:spPr>
          <a:xfrm>
            <a:off x="5380521" y="1241326"/>
            <a:ext cx="3047274" cy="2957649"/>
          </a:xfrm>
          <a:prstGeom prst="rect">
            <a:avLst/>
          </a:prstGeom>
        </p:spPr>
      </p:pic>
      <p:sp>
        <p:nvSpPr>
          <p:cNvPr id="5" name="TextBox 4">
            <a:extLst>
              <a:ext uri="{FF2B5EF4-FFF2-40B4-BE49-F238E27FC236}">
                <a16:creationId xmlns:a16="http://schemas.microsoft.com/office/drawing/2014/main" id="{99C6D46D-687D-45F2-BABE-420ABDF85C23}"/>
              </a:ext>
            </a:extLst>
          </p:cNvPr>
          <p:cNvSpPr txBox="1"/>
          <p:nvPr/>
        </p:nvSpPr>
        <p:spPr>
          <a:xfrm>
            <a:off x="494022" y="3284250"/>
            <a:ext cx="4077978" cy="646331"/>
          </a:xfrm>
          <a:prstGeom prst="rect">
            <a:avLst/>
          </a:prstGeom>
          <a:noFill/>
          <a:ln>
            <a:solidFill>
              <a:schemeClr val="tx1"/>
            </a:solidFill>
          </a:ln>
        </p:spPr>
        <p:txBody>
          <a:bodyPr wrap="square" rtlCol="0">
            <a:spAutoFit/>
          </a:bodyPr>
          <a:lstStyle/>
          <a:p>
            <a:pPr algn="ctr"/>
            <a:r>
              <a:rPr lang="en-US" dirty="0"/>
              <a:t>Top 3 metabolites in PC4 and PC15 are all </a:t>
            </a:r>
            <a:r>
              <a:rPr lang="en-US" dirty="0" err="1"/>
              <a:t>glycerophosphocholines</a:t>
            </a:r>
            <a:r>
              <a:rPr lang="en-US" dirty="0"/>
              <a:t> (a class of lipids)</a:t>
            </a:r>
          </a:p>
        </p:txBody>
      </p:sp>
      <p:sp>
        <p:nvSpPr>
          <p:cNvPr id="7" name="TextBox 6">
            <a:extLst>
              <a:ext uri="{FF2B5EF4-FFF2-40B4-BE49-F238E27FC236}">
                <a16:creationId xmlns:a16="http://schemas.microsoft.com/office/drawing/2014/main" id="{E858BA61-C318-4A0A-A939-7BD972462273}"/>
              </a:ext>
            </a:extLst>
          </p:cNvPr>
          <p:cNvSpPr txBox="1"/>
          <p:nvPr/>
        </p:nvSpPr>
        <p:spPr>
          <a:xfrm>
            <a:off x="4832304" y="4159402"/>
            <a:ext cx="4311696" cy="338554"/>
          </a:xfrm>
          <a:prstGeom prst="rect">
            <a:avLst/>
          </a:prstGeom>
          <a:noFill/>
        </p:spPr>
        <p:txBody>
          <a:bodyPr wrap="square" rtlCol="0">
            <a:spAutoFit/>
          </a:bodyPr>
          <a:lstStyle/>
          <a:p>
            <a:pPr algn="ctr"/>
            <a:r>
              <a:rPr lang="en-US" sz="1600" b="1" dirty="0"/>
              <a:t>Top 3 metabolites contributions to PC4 and PC15</a:t>
            </a:r>
            <a:endParaRPr lang="en-US" b="1" dirty="0"/>
          </a:p>
        </p:txBody>
      </p:sp>
      <p:sp>
        <p:nvSpPr>
          <p:cNvPr id="10" name="Title 1">
            <a:extLst>
              <a:ext uri="{FF2B5EF4-FFF2-40B4-BE49-F238E27FC236}">
                <a16:creationId xmlns:a16="http://schemas.microsoft.com/office/drawing/2014/main" id="{A815CAC5-404D-4B4D-8E34-B0DEB84914D5}"/>
              </a:ext>
            </a:extLst>
          </p:cNvPr>
          <p:cNvSpPr txBox="1">
            <a:spLocks/>
          </p:cNvSpPr>
          <p:nvPr/>
        </p:nvSpPr>
        <p:spPr>
          <a:xfrm>
            <a:off x="220717" y="258114"/>
            <a:ext cx="8702565" cy="853509"/>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t>2.A. Dimensionality Reduction, Late Integration:</a:t>
            </a:r>
          </a:p>
          <a:p>
            <a:r>
              <a:rPr lang="en-US" sz="2800" b="1" dirty="0"/>
              <a:t>Results</a:t>
            </a:r>
          </a:p>
          <a:p>
            <a:endParaRPr lang="en-US" sz="2800" b="1" dirty="0">
              <a:solidFill>
                <a:srgbClr val="990000"/>
              </a:solidFill>
            </a:endParaRPr>
          </a:p>
        </p:txBody>
      </p:sp>
      <p:pic>
        <p:nvPicPr>
          <p:cNvPr id="8" name="Picture 7" descr="Graphical user interface, website&#10;&#10;Description automatically generated">
            <a:extLst>
              <a:ext uri="{FF2B5EF4-FFF2-40B4-BE49-F238E27FC236}">
                <a16:creationId xmlns:a16="http://schemas.microsoft.com/office/drawing/2014/main" id="{AFAB203A-51EB-463A-90C1-EDFCE8EA8A01}"/>
              </a:ext>
            </a:extLst>
          </p:cNvPr>
          <p:cNvPicPr>
            <a:picLocks noChangeAspect="1"/>
          </p:cNvPicPr>
          <p:nvPr/>
        </p:nvPicPr>
        <p:blipFill rotWithShape="1">
          <a:blip r:embed="rId3"/>
          <a:srcRect l="2224" t="23635" r="20129" b="53267"/>
          <a:stretch/>
        </p:blipFill>
        <p:spPr>
          <a:xfrm>
            <a:off x="1" y="1470083"/>
            <a:ext cx="5306518" cy="1105004"/>
          </a:xfrm>
          <a:prstGeom prst="rect">
            <a:avLst/>
          </a:prstGeom>
        </p:spPr>
      </p:pic>
    </p:spTree>
    <p:extLst>
      <p:ext uri="{BB962C8B-B14F-4D97-AF65-F5344CB8AC3E}">
        <p14:creationId xmlns:p14="http://schemas.microsoft.com/office/powerpoint/2010/main" val="63372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02B15A-1AC6-4072-BD15-7BB6F23FA537}"/>
              </a:ext>
            </a:extLst>
          </p:cNvPr>
          <p:cNvSpPr/>
          <p:nvPr/>
        </p:nvSpPr>
        <p:spPr>
          <a:xfrm>
            <a:off x="6606988" y="0"/>
            <a:ext cx="2537012" cy="248383"/>
          </a:xfrm>
          <a:prstGeom prst="rect">
            <a:avLst/>
          </a:prstGeom>
          <a:solidFill>
            <a:schemeClr val="bg1"/>
          </a:solidFill>
          <a:ln>
            <a:solidFill>
              <a:schemeClr val="bg1"/>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Timeline&#10;&#10;Description automatically generated">
            <a:extLst>
              <a:ext uri="{FF2B5EF4-FFF2-40B4-BE49-F238E27FC236}">
                <a16:creationId xmlns:a16="http://schemas.microsoft.com/office/drawing/2014/main" id="{59A4AC46-1A9B-4801-B2C4-B1352109A126}"/>
              </a:ext>
            </a:extLst>
          </p:cNvPr>
          <p:cNvPicPr>
            <a:picLocks noChangeAspect="1"/>
          </p:cNvPicPr>
          <p:nvPr/>
        </p:nvPicPr>
        <p:blipFill rotWithShape="1">
          <a:blip r:embed="rId2"/>
          <a:srcRect l="18511" t="5085" r="14035" b="4775"/>
          <a:stretch/>
        </p:blipFill>
        <p:spPr>
          <a:xfrm>
            <a:off x="1488501" y="-9808"/>
            <a:ext cx="6166998" cy="4635595"/>
          </a:xfrm>
          <a:prstGeom prst="rect">
            <a:avLst/>
          </a:prstGeom>
        </p:spPr>
      </p:pic>
    </p:spTree>
    <p:extLst>
      <p:ext uri="{BB962C8B-B14F-4D97-AF65-F5344CB8AC3E}">
        <p14:creationId xmlns:p14="http://schemas.microsoft.com/office/powerpoint/2010/main" val="3881034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58BA61-C318-4A0A-A939-7BD972462273}"/>
              </a:ext>
            </a:extLst>
          </p:cNvPr>
          <p:cNvSpPr txBox="1"/>
          <p:nvPr/>
        </p:nvSpPr>
        <p:spPr>
          <a:xfrm>
            <a:off x="4935525" y="4280885"/>
            <a:ext cx="4311696" cy="338554"/>
          </a:xfrm>
          <a:prstGeom prst="rect">
            <a:avLst/>
          </a:prstGeom>
          <a:noFill/>
        </p:spPr>
        <p:txBody>
          <a:bodyPr wrap="square" rtlCol="0">
            <a:spAutoFit/>
          </a:bodyPr>
          <a:lstStyle/>
          <a:p>
            <a:pPr algn="ctr"/>
            <a:r>
              <a:rPr lang="en-US" sz="1600" b="1" dirty="0"/>
              <a:t>Top 3 miRNA contributions to PC2 and PC4</a:t>
            </a:r>
            <a:endParaRPr lang="en-US" b="1" dirty="0"/>
          </a:p>
        </p:txBody>
      </p:sp>
      <p:pic>
        <p:nvPicPr>
          <p:cNvPr id="6" name="Picture 5">
            <a:extLst>
              <a:ext uri="{FF2B5EF4-FFF2-40B4-BE49-F238E27FC236}">
                <a16:creationId xmlns:a16="http://schemas.microsoft.com/office/drawing/2014/main" id="{16590546-82C6-46DF-B57B-E6A6DC4CE16C}"/>
              </a:ext>
            </a:extLst>
          </p:cNvPr>
          <p:cNvPicPr>
            <a:picLocks noChangeAspect="1"/>
          </p:cNvPicPr>
          <p:nvPr/>
        </p:nvPicPr>
        <p:blipFill rotWithShape="1">
          <a:blip r:embed="rId2"/>
          <a:srcRect l="14703" t="7656" r="14428"/>
          <a:stretch/>
        </p:blipFill>
        <p:spPr>
          <a:xfrm>
            <a:off x="5375546" y="1118923"/>
            <a:ext cx="3364604" cy="3238964"/>
          </a:xfrm>
          <a:prstGeom prst="rect">
            <a:avLst/>
          </a:prstGeom>
        </p:spPr>
      </p:pic>
      <p:sp>
        <p:nvSpPr>
          <p:cNvPr id="8" name="Title 1">
            <a:extLst>
              <a:ext uri="{FF2B5EF4-FFF2-40B4-BE49-F238E27FC236}">
                <a16:creationId xmlns:a16="http://schemas.microsoft.com/office/drawing/2014/main" id="{D47A85E2-07A4-40AE-BD25-E2E8A6D0F9EA}"/>
              </a:ext>
            </a:extLst>
          </p:cNvPr>
          <p:cNvSpPr txBox="1">
            <a:spLocks/>
          </p:cNvSpPr>
          <p:nvPr/>
        </p:nvSpPr>
        <p:spPr>
          <a:xfrm>
            <a:off x="220717" y="258114"/>
            <a:ext cx="8702565" cy="853509"/>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t>2.A. Dimensionality Reduction, Late Integration:</a:t>
            </a:r>
          </a:p>
          <a:p>
            <a:r>
              <a:rPr lang="en-US" sz="2800" b="1" dirty="0"/>
              <a:t>Results</a:t>
            </a:r>
          </a:p>
          <a:p>
            <a:endParaRPr lang="en-US" sz="2800" b="1" dirty="0">
              <a:solidFill>
                <a:srgbClr val="990000"/>
              </a:solidFill>
            </a:endParaRPr>
          </a:p>
        </p:txBody>
      </p:sp>
      <p:pic>
        <p:nvPicPr>
          <p:cNvPr id="9" name="Picture 8" descr="Graphical user interface, website&#10;&#10;Description automatically generated">
            <a:extLst>
              <a:ext uri="{FF2B5EF4-FFF2-40B4-BE49-F238E27FC236}">
                <a16:creationId xmlns:a16="http://schemas.microsoft.com/office/drawing/2014/main" id="{B351FB91-C47E-4DC4-A711-91403BA3B568}"/>
              </a:ext>
            </a:extLst>
          </p:cNvPr>
          <p:cNvPicPr>
            <a:picLocks noChangeAspect="1"/>
          </p:cNvPicPr>
          <p:nvPr/>
        </p:nvPicPr>
        <p:blipFill rotWithShape="1">
          <a:blip r:embed="rId3"/>
          <a:srcRect l="2224" t="46114" r="20129" b="32363"/>
          <a:stretch/>
        </p:blipFill>
        <p:spPr>
          <a:xfrm>
            <a:off x="296475" y="2128209"/>
            <a:ext cx="4572000" cy="887082"/>
          </a:xfrm>
          <a:prstGeom prst="rect">
            <a:avLst/>
          </a:prstGeom>
        </p:spPr>
      </p:pic>
    </p:spTree>
    <p:extLst>
      <p:ext uri="{BB962C8B-B14F-4D97-AF65-F5344CB8AC3E}">
        <p14:creationId xmlns:p14="http://schemas.microsoft.com/office/powerpoint/2010/main" val="258708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b="1" dirty="0"/>
              <a:t>Dimensionality Reduction, then HIMA</a:t>
            </a:r>
          </a:p>
          <a:p>
            <a:pPr marL="862013" lvl="2" indent="-461963">
              <a:spcBef>
                <a:spcPts val="0"/>
              </a:spcBef>
            </a:pPr>
            <a:r>
              <a:rPr lang="en-US" dirty="0"/>
              <a:t>Early Integration (PCA)</a:t>
            </a:r>
          </a:p>
          <a:p>
            <a:pPr marL="862013" lvl="2" indent="-461963">
              <a:spcBef>
                <a:spcPts val="0"/>
              </a:spcBef>
            </a:pPr>
            <a:r>
              <a:rPr lang="en-US" dirty="0"/>
              <a:t>Late Integration (PCA)</a:t>
            </a:r>
          </a:p>
          <a:p>
            <a:pPr marL="862013" lvl="2" indent="-461963">
              <a:spcBef>
                <a:spcPts val="0"/>
              </a:spcBef>
            </a:pPr>
            <a:r>
              <a:rPr lang="en-US" b="1" dirty="0"/>
              <a:t>Intermediate Integration (JIVE)</a:t>
            </a:r>
          </a:p>
          <a:p>
            <a:pPr marL="461963" lvl="1" indent="-461963">
              <a:buFont typeface="Arial"/>
              <a:buAutoNum type="alphaUcPeriod"/>
            </a:pPr>
            <a:r>
              <a:rPr lang="en-US" sz="2400"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1095282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5D590-F60E-40AB-AC83-124011D36092}"/>
              </a:ext>
            </a:extLst>
          </p:cNvPr>
          <p:cNvPicPr>
            <a:picLocks noChangeAspect="1"/>
          </p:cNvPicPr>
          <p:nvPr/>
        </p:nvPicPr>
        <p:blipFill>
          <a:blip r:embed="rId2"/>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stCxn id="25" idx="2"/>
            <a:endCxn id="51" idx="0"/>
          </p:cNvCxnSpPr>
          <p:nvPr/>
        </p:nvCxnSpPr>
        <p:spPr>
          <a:xfrm>
            <a:off x="4650660" y="3381262"/>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32</a:t>
            </a:fld>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3389" y="4060456"/>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7932" y="3908345"/>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9348" y="4093011"/>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7932" y="4272536"/>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7783" y="3908345"/>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3538" y="3692350"/>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dirty="0">
                  <a:solidFill>
                    <a:schemeClr val="bg1"/>
                  </a:solidFill>
                </a:rPr>
                <a:t>Factors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3">
            <a:duotone>
              <a:schemeClr val="accent1">
                <a:shade val="45000"/>
                <a:satMod val="135000"/>
              </a:schemeClr>
              <a:prstClr val="white"/>
            </a:duotone>
          </a:blip>
          <a:srcRect l="2129" r="35224" b="11879"/>
          <a:stretch/>
        </p:blipFill>
        <p:spPr>
          <a:xfrm>
            <a:off x="298270" y="1458316"/>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5190" y="997774"/>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3">
            <a:duotone>
              <a:schemeClr val="accent6">
                <a:shade val="45000"/>
                <a:satMod val="135000"/>
              </a:schemeClr>
              <a:prstClr val="white"/>
            </a:duotone>
          </a:blip>
          <a:srcRect l="3015" r="38726" b="11879"/>
          <a:stretch/>
        </p:blipFill>
        <p:spPr>
          <a:xfrm>
            <a:off x="2075658" y="1458316"/>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4960" y="1001892"/>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3">
            <a:duotone>
              <a:prstClr val="black"/>
              <a:schemeClr val="accent2">
                <a:tint val="45000"/>
                <a:satMod val="400000"/>
              </a:schemeClr>
            </a:duotone>
          </a:blip>
          <a:srcRect l="3016" r="22679" b="11879"/>
          <a:stretch/>
        </p:blipFill>
        <p:spPr>
          <a:xfrm>
            <a:off x="3737757" y="1458316"/>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800526" y="973817"/>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3">
            <a:duotone>
              <a:prstClr val="black"/>
              <a:schemeClr val="accent4">
                <a:tint val="45000"/>
                <a:satMod val="400000"/>
              </a:schemeClr>
            </a:duotone>
          </a:blip>
          <a:srcRect l="3016" r="38725" b="11879"/>
          <a:stretch/>
        </p:blipFill>
        <p:spPr>
          <a:xfrm>
            <a:off x="5821557" y="1458316"/>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42134" y="973817"/>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3">
            <a:duotone>
              <a:prstClr val="black"/>
              <a:schemeClr val="accent3">
                <a:tint val="45000"/>
                <a:satMod val="400000"/>
              </a:schemeClr>
            </a:duotone>
          </a:blip>
          <a:srcRect l="3016" r="38725" b="11879"/>
          <a:stretch/>
        </p:blipFill>
        <p:spPr>
          <a:xfrm>
            <a:off x="7483653" y="1458316"/>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21448" y="973817"/>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4412" y="2966135"/>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JIVE</a:t>
            </a:r>
            <a:endParaRPr lang="en-US" sz="2800" dirty="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50142" y="-1529312"/>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7" y="258114"/>
            <a:ext cx="8702565" cy="47265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400" b="1" dirty="0"/>
              <a:t>2.A. Dimensionality Reduction, Intermediate Integration</a:t>
            </a:r>
          </a:p>
        </p:txBody>
      </p:sp>
      <p:sp>
        <p:nvSpPr>
          <p:cNvPr id="26" name="Rectangle 25">
            <a:extLst>
              <a:ext uri="{FF2B5EF4-FFF2-40B4-BE49-F238E27FC236}">
                <a16:creationId xmlns:a16="http://schemas.microsoft.com/office/drawing/2014/main" id="{88508BC8-8947-4BB0-B05B-B38513EE9012}"/>
              </a:ext>
            </a:extLst>
          </p:cNvPr>
          <p:cNvSpPr/>
          <p:nvPr/>
        </p:nvSpPr>
        <p:spPr>
          <a:xfrm>
            <a:off x="1680117" y="3546088"/>
            <a:ext cx="6809678" cy="1378664"/>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E8C5FFA-EAE3-4689-BD84-7C8CEA92190F}"/>
              </a:ext>
            </a:extLst>
          </p:cNvPr>
          <p:cNvSpPr txBox="1"/>
          <p:nvPr/>
        </p:nvSpPr>
        <p:spPr>
          <a:xfrm>
            <a:off x="3493117" y="4572592"/>
            <a:ext cx="2928943" cy="369332"/>
          </a:xfrm>
          <a:prstGeom prst="rect">
            <a:avLst/>
          </a:prstGeom>
          <a:noFill/>
        </p:spPr>
        <p:txBody>
          <a:bodyPr wrap="none" rtlCol="0">
            <a:spAutoFit/>
          </a:bodyPr>
          <a:lstStyle/>
          <a:p>
            <a:r>
              <a:rPr lang="en-US" dirty="0"/>
              <a:t>Mediation tested using </a:t>
            </a:r>
            <a:r>
              <a:rPr lang="en-US" b="1" i="1" dirty="0"/>
              <a:t>HIMA</a:t>
            </a:r>
          </a:p>
        </p:txBody>
      </p:sp>
    </p:spTree>
    <p:extLst>
      <p:ext uri="{BB962C8B-B14F-4D97-AF65-F5344CB8AC3E}">
        <p14:creationId xmlns:p14="http://schemas.microsoft.com/office/powerpoint/2010/main" val="16851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33</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7" y="258114"/>
            <a:ext cx="8702565" cy="827736"/>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400" b="1" dirty="0">
                <a:solidFill>
                  <a:srgbClr val="990000"/>
                </a:solidFill>
              </a:rPr>
              <a:t>2.A. Dimensionality Reduction, Intermediate Integration:</a:t>
            </a:r>
          </a:p>
          <a:p>
            <a:r>
              <a:rPr lang="en-US" sz="2400" b="1" dirty="0">
                <a:solidFill>
                  <a:srgbClr val="990000"/>
                </a:solidFill>
              </a:rPr>
              <a:t>JIVE Results</a:t>
            </a:r>
          </a:p>
        </p:txBody>
      </p:sp>
      <p:sp>
        <p:nvSpPr>
          <p:cNvPr id="3" name="Content Placeholder 2">
            <a:extLst>
              <a:ext uri="{FF2B5EF4-FFF2-40B4-BE49-F238E27FC236}">
                <a16:creationId xmlns:a16="http://schemas.microsoft.com/office/drawing/2014/main" id="{E31FFC41-1C95-427D-ADFA-9730690FFF25}"/>
              </a:ext>
            </a:extLst>
          </p:cNvPr>
          <p:cNvSpPr>
            <a:spLocks noGrp="1"/>
          </p:cNvSpPr>
          <p:nvPr>
            <p:ph idx="1"/>
          </p:nvPr>
        </p:nvSpPr>
        <p:spPr>
          <a:xfrm>
            <a:off x="457200" y="1383913"/>
            <a:ext cx="3933825" cy="2652828"/>
          </a:xfrm>
        </p:spPr>
        <p:txBody>
          <a:bodyPr/>
          <a:lstStyle/>
          <a:p>
            <a:r>
              <a:rPr lang="en-US" sz="1800" b="1" dirty="0"/>
              <a:t>Joint dimension reduction: </a:t>
            </a:r>
            <a:r>
              <a:rPr lang="en-US" sz="1800" dirty="0"/>
              <a:t>Joint and Individual Variation Explained (</a:t>
            </a:r>
            <a:r>
              <a:rPr lang="en-US" sz="1800" b="1" dirty="0"/>
              <a:t>JIVE</a:t>
            </a:r>
            <a:r>
              <a:rPr lang="en-US" sz="1800" dirty="0"/>
              <a:t>) decomposition </a:t>
            </a:r>
          </a:p>
          <a:p>
            <a:r>
              <a:rPr lang="en-US" sz="1800" dirty="0"/>
              <a:t>Returns matrices that capture </a:t>
            </a:r>
            <a:r>
              <a:rPr lang="en-US" sz="1800" b="1" dirty="0"/>
              <a:t>joint</a:t>
            </a:r>
            <a:r>
              <a:rPr lang="en-US" sz="1800" dirty="0"/>
              <a:t> (across omics) and </a:t>
            </a:r>
            <a:r>
              <a:rPr lang="en-US" sz="1800" b="1" dirty="0"/>
              <a:t>individual</a:t>
            </a:r>
            <a:r>
              <a:rPr lang="en-US" sz="1800" dirty="0"/>
              <a:t> (within omics) structure of the data</a:t>
            </a:r>
          </a:p>
          <a:p>
            <a:r>
              <a:rPr lang="en-US" sz="1800" dirty="0"/>
              <a:t>For this analysis, used 5 factors</a:t>
            </a:r>
          </a:p>
          <a:p>
            <a:pPr marL="0" indent="0">
              <a:buNone/>
            </a:pPr>
            <a:endParaRPr lang="en-US" sz="1800" dirty="0"/>
          </a:p>
        </p:txBody>
      </p:sp>
      <p:pic>
        <p:nvPicPr>
          <p:cNvPr id="13" name="Picture 12">
            <a:extLst>
              <a:ext uri="{FF2B5EF4-FFF2-40B4-BE49-F238E27FC236}">
                <a16:creationId xmlns:a16="http://schemas.microsoft.com/office/drawing/2014/main" id="{AABAE830-E817-4D12-A007-FA7CF2173041}"/>
              </a:ext>
            </a:extLst>
          </p:cNvPr>
          <p:cNvPicPr>
            <a:picLocks noChangeAspect="1"/>
          </p:cNvPicPr>
          <p:nvPr/>
        </p:nvPicPr>
        <p:blipFill>
          <a:blip r:embed="rId3"/>
          <a:stretch>
            <a:fillRect/>
          </a:stretch>
        </p:blipFill>
        <p:spPr>
          <a:xfrm>
            <a:off x="4519329" y="994173"/>
            <a:ext cx="4624671" cy="3600450"/>
          </a:xfrm>
          <a:prstGeom prst="rect">
            <a:avLst/>
          </a:prstGeom>
        </p:spPr>
      </p:pic>
    </p:spTree>
    <p:extLst>
      <p:ext uri="{BB962C8B-B14F-4D97-AF65-F5344CB8AC3E}">
        <p14:creationId xmlns:p14="http://schemas.microsoft.com/office/powerpoint/2010/main" val="38534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34</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7" y="258114"/>
            <a:ext cx="8702565" cy="87766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400" b="1" dirty="0">
                <a:solidFill>
                  <a:srgbClr val="990000"/>
                </a:solidFill>
              </a:rPr>
              <a:t>2.A. Dimensionality Reduction, Intermediate Integration:</a:t>
            </a:r>
          </a:p>
          <a:p>
            <a:r>
              <a:rPr lang="en-US" sz="2400" b="1" dirty="0">
                <a:solidFill>
                  <a:srgbClr val="990000"/>
                </a:solidFill>
              </a:rPr>
              <a:t>JIVE Factors as Mediators</a:t>
            </a:r>
          </a:p>
        </p:txBody>
      </p:sp>
      <p:pic>
        <p:nvPicPr>
          <p:cNvPr id="7" name="Picture 6">
            <a:extLst>
              <a:ext uri="{FF2B5EF4-FFF2-40B4-BE49-F238E27FC236}">
                <a16:creationId xmlns:a16="http://schemas.microsoft.com/office/drawing/2014/main" id="{2CC58B72-2A86-4273-8F4A-50F2A543CFCF}"/>
              </a:ext>
            </a:extLst>
          </p:cNvPr>
          <p:cNvPicPr>
            <a:picLocks noChangeAspect="1"/>
          </p:cNvPicPr>
          <p:nvPr/>
        </p:nvPicPr>
        <p:blipFill>
          <a:blip r:embed="rId2"/>
          <a:stretch>
            <a:fillRect/>
          </a:stretch>
        </p:blipFill>
        <p:spPr>
          <a:xfrm>
            <a:off x="812141" y="1809649"/>
            <a:ext cx="7519717" cy="1524201"/>
          </a:xfrm>
          <a:prstGeom prst="rect">
            <a:avLst/>
          </a:prstGeom>
          <a:ln>
            <a:solidFill>
              <a:schemeClr val="tx1"/>
            </a:solidFill>
          </a:ln>
        </p:spPr>
      </p:pic>
    </p:spTree>
    <p:extLst>
      <p:ext uri="{BB962C8B-B14F-4D97-AF65-F5344CB8AC3E}">
        <p14:creationId xmlns:p14="http://schemas.microsoft.com/office/powerpoint/2010/main" val="3245984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358D599B-3765-4E52-ABB0-4C2362A57B06}"/>
              </a:ext>
            </a:extLst>
          </p:cNvPr>
          <p:cNvPicPr>
            <a:picLocks noChangeAspect="1"/>
          </p:cNvPicPr>
          <p:nvPr/>
        </p:nvPicPr>
        <p:blipFill>
          <a:blip r:embed="rId2"/>
          <a:stretch>
            <a:fillRect/>
          </a:stretch>
        </p:blipFill>
        <p:spPr>
          <a:xfrm>
            <a:off x="5263376" y="1563827"/>
            <a:ext cx="3482466" cy="2984972"/>
          </a:xfrm>
          <a:prstGeom prst="rect">
            <a:avLst/>
          </a:prstGeom>
          <a:ln>
            <a:solidFill>
              <a:schemeClr val="tx1"/>
            </a:solidFill>
          </a:ln>
        </p:spPr>
      </p:pic>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7" y="258114"/>
            <a:ext cx="8702565" cy="90415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400" b="1" dirty="0">
                <a:solidFill>
                  <a:srgbClr val="990000"/>
                </a:solidFill>
              </a:rPr>
              <a:t>2.A. Dimensionality Reduction, Intermediate Integration:</a:t>
            </a:r>
          </a:p>
          <a:p>
            <a:r>
              <a:rPr lang="en-US" sz="2400" b="1" dirty="0">
                <a:solidFill>
                  <a:srgbClr val="990000"/>
                </a:solidFill>
              </a:rPr>
              <a:t>JIVE Results</a:t>
            </a:r>
          </a:p>
          <a:p>
            <a:endParaRPr lang="en-US" sz="2400" b="1" dirty="0">
              <a:solidFill>
                <a:srgbClr val="990000"/>
              </a:solidFill>
            </a:endParaRPr>
          </a:p>
        </p:txBody>
      </p:sp>
      <p:sp>
        <p:nvSpPr>
          <p:cNvPr id="2" name="TextBox 1">
            <a:extLst>
              <a:ext uri="{FF2B5EF4-FFF2-40B4-BE49-F238E27FC236}">
                <a16:creationId xmlns:a16="http://schemas.microsoft.com/office/drawing/2014/main" id="{913428EC-2511-48D4-8A25-C2C12C07B6F1}"/>
              </a:ext>
            </a:extLst>
          </p:cNvPr>
          <p:cNvSpPr txBox="1"/>
          <p:nvPr/>
        </p:nvSpPr>
        <p:spPr>
          <a:xfrm>
            <a:off x="5181600" y="1162271"/>
            <a:ext cx="356424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Loadings for individual features on JIVE factors 1 and 2</a:t>
            </a:r>
          </a:p>
        </p:txBody>
      </p:sp>
      <p:pic>
        <p:nvPicPr>
          <p:cNvPr id="7" name="Picture 6">
            <a:extLst>
              <a:ext uri="{FF2B5EF4-FFF2-40B4-BE49-F238E27FC236}">
                <a16:creationId xmlns:a16="http://schemas.microsoft.com/office/drawing/2014/main" id="{2A7FDC71-B011-4472-9939-2ABBA736ED73}"/>
              </a:ext>
            </a:extLst>
          </p:cNvPr>
          <p:cNvPicPr>
            <a:picLocks noChangeAspect="1"/>
          </p:cNvPicPr>
          <p:nvPr/>
        </p:nvPicPr>
        <p:blipFill>
          <a:blip r:embed="rId3"/>
          <a:stretch>
            <a:fillRect/>
          </a:stretch>
        </p:blipFill>
        <p:spPr>
          <a:xfrm>
            <a:off x="157784" y="2198269"/>
            <a:ext cx="5023816" cy="1018297"/>
          </a:xfrm>
          <a:prstGeom prst="rect">
            <a:avLst/>
          </a:prstGeom>
          <a:ln>
            <a:solidFill>
              <a:schemeClr val="tx1"/>
            </a:solidFill>
          </a:ln>
        </p:spPr>
      </p:pic>
    </p:spTree>
    <p:extLst>
      <p:ext uri="{BB962C8B-B14F-4D97-AF65-F5344CB8AC3E}">
        <p14:creationId xmlns:p14="http://schemas.microsoft.com/office/powerpoint/2010/main" val="2724989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36</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7" y="258114"/>
            <a:ext cx="8702565" cy="472657"/>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400" b="1" dirty="0">
                <a:solidFill>
                  <a:srgbClr val="990000"/>
                </a:solidFill>
              </a:rPr>
              <a:t>2.A. Dimensionality Reduction, Intermediate Integration:</a:t>
            </a:r>
          </a:p>
          <a:p>
            <a:r>
              <a:rPr lang="en-US" sz="2400" b="1" dirty="0">
                <a:solidFill>
                  <a:srgbClr val="990000"/>
                </a:solidFill>
              </a:rPr>
              <a:t>JIVE, Factors 1 and 2</a:t>
            </a:r>
          </a:p>
          <a:p>
            <a:endParaRPr lang="en-US" sz="2400" b="1" dirty="0">
              <a:solidFill>
                <a:srgbClr val="990000"/>
              </a:solidFill>
            </a:endParaRPr>
          </a:p>
        </p:txBody>
      </p:sp>
      <p:pic>
        <p:nvPicPr>
          <p:cNvPr id="10" name="Picture 9" descr="A picture containing chart&#10;&#10;Description automatically generated">
            <a:extLst>
              <a:ext uri="{FF2B5EF4-FFF2-40B4-BE49-F238E27FC236}">
                <a16:creationId xmlns:a16="http://schemas.microsoft.com/office/drawing/2014/main" id="{B40739E6-F0DD-4327-B562-BDFB0B4EECD0}"/>
              </a:ext>
            </a:extLst>
          </p:cNvPr>
          <p:cNvPicPr>
            <a:picLocks noChangeAspect="1"/>
          </p:cNvPicPr>
          <p:nvPr/>
        </p:nvPicPr>
        <p:blipFill>
          <a:blip r:embed="rId2"/>
          <a:stretch>
            <a:fillRect/>
          </a:stretch>
        </p:blipFill>
        <p:spPr>
          <a:xfrm>
            <a:off x="3917482" y="1261294"/>
            <a:ext cx="5005800" cy="3337200"/>
          </a:xfrm>
          <a:prstGeom prst="rect">
            <a:avLst/>
          </a:prstGeom>
          <a:ln>
            <a:solidFill>
              <a:schemeClr val="tx1"/>
            </a:solidFill>
          </a:ln>
        </p:spPr>
      </p:pic>
      <p:pic>
        <p:nvPicPr>
          <p:cNvPr id="6" name="Picture 5">
            <a:extLst>
              <a:ext uri="{FF2B5EF4-FFF2-40B4-BE49-F238E27FC236}">
                <a16:creationId xmlns:a16="http://schemas.microsoft.com/office/drawing/2014/main" id="{7F62F1BC-C30C-4AE8-BD36-ADAF710D654C}"/>
              </a:ext>
            </a:extLst>
          </p:cNvPr>
          <p:cNvPicPr>
            <a:picLocks noChangeAspect="1"/>
          </p:cNvPicPr>
          <p:nvPr/>
        </p:nvPicPr>
        <p:blipFill>
          <a:blip r:embed="rId3"/>
          <a:stretch>
            <a:fillRect/>
          </a:stretch>
        </p:blipFill>
        <p:spPr>
          <a:xfrm>
            <a:off x="157784" y="2301557"/>
            <a:ext cx="3644596" cy="738737"/>
          </a:xfrm>
          <a:prstGeom prst="rect">
            <a:avLst/>
          </a:prstGeom>
          <a:ln>
            <a:solidFill>
              <a:schemeClr val="tx1"/>
            </a:solidFill>
          </a:ln>
        </p:spPr>
      </p:pic>
    </p:spTree>
    <p:extLst>
      <p:ext uri="{BB962C8B-B14F-4D97-AF65-F5344CB8AC3E}">
        <p14:creationId xmlns:p14="http://schemas.microsoft.com/office/powerpoint/2010/main" val="64137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endParaRPr lang="en-US" b="1" dirty="0"/>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dirty="0"/>
              <a:t>Dimensionality Reduction, then HIMA</a:t>
            </a:r>
          </a:p>
          <a:p>
            <a:pPr marL="862013" lvl="2" indent="-461963">
              <a:spcBef>
                <a:spcPts val="0"/>
              </a:spcBef>
            </a:pPr>
            <a:r>
              <a:rPr lang="en-US" dirty="0"/>
              <a:t>Early Integration (PCA)</a:t>
            </a:r>
          </a:p>
          <a:p>
            <a:pPr marL="862013" lvl="2" indent="-461963">
              <a:spcBef>
                <a:spcPts val="0"/>
              </a:spcBef>
            </a:pPr>
            <a:r>
              <a:rPr lang="en-US"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b="1" dirty="0"/>
              <a:t>Clustering based on omics profiles, then mediation</a:t>
            </a:r>
          </a:p>
          <a:p>
            <a:pPr marL="862013" lvl="2" indent="-461963">
              <a:spcBef>
                <a:spcPts val="0"/>
              </a:spcBef>
            </a:pPr>
            <a:r>
              <a:rPr lang="en-US" b="1" dirty="0"/>
              <a:t>Early Integration (K-means)</a:t>
            </a:r>
          </a:p>
          <a:p>
            <a:pPr marL="862013" lvl="2" indent="-461963">
              <a:spcBef>
                <a:spcPts val="0"/>
              </a:spcBef>
            </a:pPr>
            <a:r>
              <a:rPr lang="en-US"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3986239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2A5907B-D33D-41E7-B955-4F4664127295}"/>
              </a:ext>
            </a:extLst>
          </p:cNvPr>
          <p:cNvPicPr>
            <a:picLocks noChangeAspect="1"/>
          </p:cNvPicPr>
          <p:nvPr/>
        </p:nvPicPr>
        <p:blipFill>
          <a:blip r:embed="rId2"/>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p:cNvCxnSpPr>
          <p:nvPr/>
        </p:nvCxnSpPr>
        <p:spPr>
          <a:xfrm>
            <a:off x="4749963" y="2595412"/>
            <a:ext cx="0" cy="5486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1AA2517-E39B-9948-A14E-257D945A8D37}"/>
              </a:ext>
            </a:extLst>
          </p:cNvPr>
          <p:cNvSpPr>
            <a:spLocks noGrp="1"/>
          </p:cNvSpPr>
          <p:nvPr>
            <p:ph type="title"/>
          </p:nvPr>
        </p:nvSpPr>
        <p:spPr>
          <a:xfrm>
            <a:off x="84365" y="153730"/>
            <a:ext cx="8702565" cy="644951"/>
          </a:xfrm>
        </p:spPr>
        <p:txBody>
          <a:bodyPr/>
          <a:lstStyle/>
          <a:p>
            <a:r>
              <a:rPr lang="en-US" sz="3200" b="1" dirty="0">
                <a:solidFill>
                  <a:srgbClr val="990000"/>
                </a:solidFill>
              </a:rPr>
              <a:t>2.B. Early Integration, K-means</a:t>
            </a:r>
          </a:p>
        </p:txBody>
      </p:sp>
      <p:sp>
        <p:nvSpPr>
          <p:cNvPr id="31" name="Rectangle 30">
            <a:extLst>
              <a:ext uri="{FF2B5EF4-FFF2-40B4-BE49-F238E27FC236}">
                <a16:creationId xmlns:a16="http://schemas.microsoft.com/office/drawing/2014/main" id="{14689377-50FB-1B48-BBD4-30FB170C00CD}"/>
              </a:ext>
            </a:extLst>
          </p:cNvPr>
          <p:cNvSpPr/>
          <p:nvPr/>
        </p:nvSpPr>
        <p:spPr>
          <a:xfrm>
            <a:off x="6386763" y="3655909"/>
            <a:ext cx="2019040" cy="449476"/>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3171829" y="3467218"/>
            <a:ext cx="761011" cy="4494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2003245" y="3703470"/>
            <a:ext cx="1168584" cy="42644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3171829" y="3880647"/>
            <a:ext cx="3214934" cy="360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567085" y="3467218"/>
            <a:ext cx="819678" cy="4134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932840" y="3144052"/>
            <a:ext cx="1634245" cy="646331"/>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19" y="2931076"/>
              <a:ext cx="1522023" cy="369332"/>
            </a:xfrm>
            <a:prstGeom prst="rect">
              <a:avLst/>
            </a:prstGeom>
            <a:noFill/>
          </p:spPr>
          <p:txBody>
            <a:bodyPr wrap="square">
              <a:spAutoFit/>
            </a:bodyPr>
            <a:lstStyle/>
            <a:p>
              <a:pPr algn="ctr"/>
              <a:r>
                <a:rPr lang="en-US" b="1" dirty="0">
                  <a:solidFill>
                    <a:schemeClr val="bg1"/>
                  </a:solidFill>
                </a:rPr>
                <a:t>Clusters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3">
            <a:duotone>
              <a:schemeClr val="accent1">
                <a:shade val="45000"/>
                <a:satMod val="135000"/>
              </a:schemeClr>
              <a:prstClr val="white"/>
            </a:duotone>
          </a:blip>
          <a:srcRect l="2129" r="35224" b="11879"/>
          <a:stretch/>
        </p:blipFill>
        <p:spPr>
          <a:xfrm>
            <a:off x="540969" y="1392459"/>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602200" y="922996"/>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3">
            <a:duotone>
              <a:schemeClr val="accent6">
                <a:shade val="45000"/>
                <a:satMod val="135000"/>
              </a:schemeClr>
              <a:prstClr val="white"/>
            </a:duotone>
          </a:blip>
          <a:srcRect l="3015" r="38726" b="11879"/>
          <a:stretch/>
        </p:blipFill>
        <p:spPr>
          <a:xfrm>
            <a:off x="2187357" y="1392459"/>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316659" y="922996"/>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3">
            <a:duotone>
              <a:prstClr val="black"/>
              <a:schemeClr val="accent2">
                <a:tint val="45000"/>
                <a:satMod val="400000"/>
              </a:schemeClr>
            </a:duotone>
          </a:blip>
          <a:srcRect l="3016" r="22679" b="11879"/>
          <a:stretch/>
        </p:blipFill>
        <p:spPr>
          <a:xfrm>
            <a:off x="3718457" y="1392459"/>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80885" y="904445"/>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3">
            <a:duotone>
              <a:prstClr val="black"/>
              <a:schemeClr val="accent4">
                <a:tint val="45000"/>
                <a:satMod val="400000"/>
              </a:schemeClr>
            </a:duotone>
          </a:blip>
          <a:srcRect l="3016" r="38725" b="11879"/>
          <a:stretch/>
        </p:blipFill>
        <p:spPr>
          <a:xfrm>
            <a:off x="5670576" y="1392459"/>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791153" y="894921"/>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3">
            <a:duotone>
              <a:prstClr val="black"/>
              <a:schemeClr val="accent3">
                <a:tint val="45000"/>
                <a:satMod val="400000"/>
              </a:schemeClr>
            </a:duotone>
          </a:blip>
          <a:srcRect l="3016" r="38725" b="11879"/>
          <a:stretch/>
        </p:blipFill>
        <p:spPr>
          <a:xfrm>
            <a:off x="7200992" y="1392459"/>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238787" y="894921"/>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23" name="Rectangle 22">
            <a:extLst>
              <a:ext uri="{FF2B5EF4-FFF2-40B4-BE49-F238E27FC236}">
                <a16:creationId xmlns:a16="http://schemas.microsoft.com/office/drawing/2014/main" id="{A5ADDC4C-9F16-4BFD-AC08-7701990C7001}"/>
              </a:ext>
            </a:extLst>
          </p:cNvPr>
          <p:cNvSpPr/>
          <p:nvPr/>
        </p:nvSpPr>
        <p:spPr>
          <a:xfrm>
            <a:off x="1759676" y="3014138"/>
            <a:ext cx="6809678" cy="1600568"/>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C946C79-7A3B-448E-BB45-0620F38A0C04}"/>
              </a:ext>
            </a:extLst>
          </p:cNvPr>
          <p:cNvSpPr txBox="1"/>
          <p:nvPr/>
        </p:nvSpPr>
        <p:spPr>
          <a:xfrm>
            <a:off x="3572676" y="4263398"/>
            <a:ext cx="3910045" cy="369332"/>
          </a:xfrm>
          <a:prstGeom prst="rect">
            <a:avLst/>
          </a:prstGeom>
          <a:noFill/>
        </p:spPr>
        <p:txBody>
          <a:bodyPr wrap="none" rtlCol="0">
            <a:spAutoFit/>
          </a:bodyPr>
          <a:lstStyle/>
          <a:p>
            <a:r>
              <a:rPr lang="en-US" dirty="0"/>
              <a:t>Mediation tested via r package </a:t>
            </a:r>
            <a:r>
              <a:rPr lang="en-US" b="1" i="1" dirty="0"/>
              <a:t>mediate</a:t>
            </a:r>
          </a:p>
        </p:txBody>
      </p:sp>
    </p:spTree>
    <p:extLst>
      <p:ext uri="{BB962C8B-B14F-4D97-AF65-F5344CB8AC3E}">
        <p14:creationId xmlns:p14="http://schemas.microsoft.com/office/powerpoint/2010/main" val="288245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C7EE7-04B3-48CB-8B4C-CBBB849B3CF9}"/>
              </a:ext>
            </a:extLst>
          </p:cNvPr>
          <p:cNvSpPr>
            <a:spLocks noGrp="1"/>
          </p:cNvSpPr>
          <p:nvPr>
            <p:ph idx="1"/>
          </p:nvPr>
        </p:nvSpPr>
        <p:spPr>
          <a:xfrm>
            <a:off x="293571" y="1312682"/>
            <a:ext cx="3392905" cy="3214564"/>
          </a:xfrm>
        </p:spPr>
        <p:txBody>
          <a:bodyPr/>
          <a:lstStyle/>
          <a:p>
            <a:r>
              <a:rPr lang="en-US" sz="2400" dirty="0"/>
              <a:t>K-means does not work well for this data</a:t>
            </a:r>
          </a:p>
          <a:p>
            <a:r>
              <a:rPr lang="en-US" sz="2400" dirty="0"/>
              <a:t>No clear number of clusters, so we did not test mediation</a:t>
            </a:r>
          </a:p>
        </p:txBody>
      </p:sp>
      <p:sp>
        <p:nvSpPr>
          <p:cNvPr id="4" name="Title 1">
            <a:extLst>
              <a:ext uri="{FF2B5EF4-FFF2-40B4-BE49-F238E27FC236}">
                <a16:creationId xmlns:a16="http://schemas.microsoft.com/office/drawing/2014/main" id="{73213156-D936-4507-93B5-CD35D9D00438}"/>
              </a:ext>
            </a:extLst>
          </p:cNvPr>
          <p:cNvSpPr txBox="1">
            <a:spLocks/>
          </p:cNvSpPr>
          <p:nvPr/>
        </p:nvSpPr>
        <p:spPr>
          <a:xfrm>
            <a:off x="84365" y="116037"/>
            <a:ext cx="8702565" cy="1196645"/>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3200" b="1" dirty="0">
                <a:solidFill>
                  <a:srgbClr val="990000"/>
                </a:solidFill>
              </a:rPr>
              <a:t>2.B. Early Integration, K-means: </a:t>
            </a:r>
          </a:p>
          <a:p>
            <a:r>
              <a:rPr lang="en-US" sz="3200" b="1" dirty="0">
                <a:solidFill>
                  <a:srgbClr val="990000"/>
                </a:solidFill>
              </a:rPr>
              <a:t>Results</a:t>
            </a:r>
          </a:p>
        </p:txBody>
      </p:sp>
      <p:pic>
        <p:nvPicPr>
          <p:cNvPr id="5" name="Content Placeholder 4" descr="Chart, scatter chart&#10;&#10;Description automatically generated">
            <a:extLst>
              <a:ext uri="{FF2B5EF4-FFF2-40B4-BE49-F238E27FC236}">
                <a16:creationId xmlns:a16="http://schemas.microsoft.com/office/drawing/2014/main" id="{4BEAE0CE-832A-4BDC-AEFA-9CD478B533E8}"/>
              </a:ext>
            </a:extLst>
          </p:cNvPr>
          <p:cNvPicPr>
            <a:picLocks noChangeAspect="1"/>
          </p:cNvPicPr>
          <p:nvPr/>
        </p:nvPicPr>
        <p:blipFill>
          <a:blip r:embed="rId2"/>
          <a:stretch>
            <a:fillRect/>
          </a:stretch>
        </p:blipFill>
        <p:spPr>
          <a:xfrm>
            <a:off x="3778881" y="1312682"/>
            <a:ext cx="5171737" cy="3034656"/>
          </a:xfrm>
          <a:prstGeom prst="rect">
            <a:avLst/>
          </a:prstGeom>
        </p:spPr>
      </p:pic>
    </p:spTree>
    <p:extLst>
      <p:ext uri="{BB962C8B-B14F-4D97-AF65-F5344CB8AC3E}">
        <p14:creationId xmlns:p14="http://schemas.microsoft.com/office/powerpoint/2010/main" val="2459644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EEF532C-89D3-1A45-999A-91DD0A4FB933}"/>
              </a:ext>
            </a:extLst>
          </p:cNvPr>
          <p:cNvSpPr/>
          <p:nvPr/>
        </p:nvSpPr>
        <p:spPr>
          <a:xfrm>
            <a:off x="4499994" y="1275606"/>
            <a:ext cx="4471087" cy="3168352"/>
          </a:xfrm>
          <a:prstGeom prst="rect">
            <a:avLst/>
          </a:prstGeom>
          <a:solidFill>
            <a:schemeClr val="bg1">
              <a:lumMod val="85000"/>
              <a:alpha val="8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3905AC46-4F83-E34D-B9FD-FB788FE6C8D4}"/>
              </a:ext>
            </a:extLst>
          </p:cNvPr>
          <p:cNvSpPr txBox="1"/>
          <p:nvPr/>
        </p:nvSpPr>
        <p:spPr>
          <a:xfrm>
            <a:off x="728756" y="270982"/>
            <a:ext cx="2858603" cy="507831"/>
          </a:xfrm>
          <a:prstGeom prst="rect">
            <a:avLst/>
          </a:prstGeom>
          <a:noFill/>
        </p:spPr>
        <p:txBody>
          <a:bodyPr wrap="none" rtlCol="0">
            <a:spAutoFit/>
          </a:bodyPr>
          <a:lstStyle/>
          <a:p>
            <a:pPr defTabSz="685800">
              <a:defRPr/>
            </a:pPr>
            <a:r>
              <a:rPr lang="en-US" sz="2700" b="1" dirty="0">
                <a:solidFill>
                  <a:srgbClr val="9E1435"/>
                </a:solidFill>
                <a:latin typeface="Arial" panose="020B0604020202020204" pitchFamily="34" charset="0"/>
                <a:cs typeface="Arial" panose="020B0604020202020204" pitchFamily="34" charset="0"/>
              </a:rPr>
              <a:t>What are PFAS?</a:t>
            </a:r>
          </a:p>
        </p:txBody>
      </p:sp>
      <p:sp>
        <p:nvSpPr>
          <p:cNvPr id="16" name="TextBox 15">
            <a:extLst>
              <a:ext uri="{FF2B5EF4-FFF2-40B4-BE49-F238E27FC236}">
                <a16:creationId xmlns:a16="http://schemas.microsoft.com/office/drawing/2014/main" id="{30BBD95C-9A24-354F-8386-B320B1C00FC9}"/>
              </a:ext>
            </a:extLst>
          </p:cNvPr>
          <p:cNvSpPr txBox="1"/>
          <p:nvPr/>
        </p:nvSpPr>
        <p:spPr>
          <a:xfrm>
            <a:off x="4386527" y="270982"/>
            <a:ext cx="4273931" cy="507831"/>
          </a:xfrm>
          <a:prstGeom prst="rect">
            <a:avLst/>
          </a:prstGeom>
          <a:noFill/>
        </p:spPr>
        <p:txBody>
          <a:bodyPr wrap="square" rtlCol="0">
            <a:spAutoFit/>
          </a:bodyPr>
          <a:lstStyle/>
          <a:p>
            <a:pPr algn="ctr" defTabSz="685800">
              <a:defRPr/>
            </a:pPr>
            <a:r>
              <a:rPr lang="en-US" sz="2700" b="1" dirty="0">
                <a:solidFill>
                  <a:srgbClr val="9E1435"/>
                </a:solidFill>
                <a:latin typeface="Arial" panose="020B0604020202020204" pitchFamily="34" charset="0"/>
                <a:cs typeface="Arial" panose="020B0604020202020204" pitchFamily="34" charset="0"/>
              </a:rPr>
              <a:t>How are we exposed?</a:t>
            </a:r>
          </a:p>
        </p:txBody>
      </p:sp>
      <p:sp>
        <p:nvSpPr>
          <p:cNvPr id="18" name="TextBox 17">
            <a:extLst>
              <a:ext uri="{FF2B5EF4-FFF2-40B4-BE49-F238E27FC236}">
                <a16:creationId xmlns:a16="http://schemas.microsoft.com/office/drawing/2014/main" id="{FFC15FE6-FB39-FE43-A915-E20C5AFEFB53}"/>
              </a:ext>
            </a:extLst>
          </p:cNvPr>
          <p:cNvSpPr txBox="1"/>
          <p:nvPr/>
        </p:nvSpPr>
        <p:spPr>
          <a:xfrm>
            <a:off x="384169" y="1185815"/>
            <a:ext cx="4115826" cy="2667397"/>
          </a:xfrm>
          <a:prstGeom prst="rect">
            <a:avLst/>
          </a:prstGeom>
          <a:noFill/>
        </p:spPr>
        <p:txBody>
          <a:bodyPr wrap="square" rtlCol="0">
            <a:spAutoFit/>
          </a:bodyPr>
          <a:lstStyle/>
          <a:p>
            <a:pPr marL="227013" indent="-227013" defTabSz="685800">
              <a:buFont typeface="Arial" panose="020B0604020202020204" pitchFamily="34" charset="0"/>
              <a:buChar char="•"/>
              <a:defRPr/>
            </a:pPr>
            <a:r>
              <a:rPr lang="en-US" dirty="0">
                <a:solidFill>
                  <a:prstClr val="black"/>
                </a:solidFill>
                <a:latin typeface="Arial" panose="020B0604020202020204" pitchFamily="34" charset="0"/>
                <a:cs typeface="Arial" panose="020B0604020202020204" pitchFamily="34" charset="0"/>
              </a:rPr>
              <a:t>“Forever chemicals”</a:t>
            </a:r>
          </a:p>
          <a:p>
            <a:pPr marL="227013" indent="-227013" defTabSz="514350">
              <a:spcBef>
                <a:spcPts val="675"/>
              </a:spcBef>
              <a:buClr>
                <a:srgbClr val="790A26"/>
              </a:buClr>
              <a:buSzPct val="85000"/>
              <a:buFont typeface="Arial"/>
              <a:buChar char="•"/>
              <a:defRPr/>
            </a:pPr>
            <a:r>
              <a:rPr lang="en-US" b="1" dirty="0">
                <a:latin typeface="Arial" panose="020B0604020202020204" pitchFamily="34" charset="0"/>
                <a:cs typeface="Arial" panose="020B0604020202020204" pitchFamily="34" charset="0"/>
              </a:rPr>
              <a:t>Widely used </a:t>
            </a:r>
            <a:r>
              <a:rPr lang="en-US" dirty="0">
                <a:latin typeface="Arial" panose="020B0604020202020204" pitchFamily="34" charset="0"/>
                <a:cs typeface="Arial" panose="020B0604020202020204" pitchFamily="34" charset="0"/>
              </a:rPr>
              <a:t>in consumer products and industrial applications</a:t>
            </a:r>
          </a:p>
          <a:p>
            <a:pPr marL="227013" indent="-227013" defTabSz="514350">
              <a:spcBef>
                <a:spcPts val="675"/>
              </a:spcBef>
              <a:buClr>
                <a:srgbClr val="790A26"/>
              </a:buClr>
              <a:buSzPct val="85000"/>
              <a:buFont typeface="Arial"/>
              <a:buChar char="•"/>
              <a:defRPr/>
            </a:pPr>
            <a:r>
              <a:rPr lang="en-US" dirty="0">
                <a:latin typeface="Arial" panose="020B0604020202020204" pitchFamily="34" charset="0"/>
                <a:cs typeface="Arial" panose="020B0604020202020204" pitchFamily="34" charset="0"/>
              </a:rPr>
              <a:t>Resistant to degradation</a:t>
            </a:r>
          </a:p>
          <a:p>
            <a:pPr marL="227013" indent="-227013" defTabSz="514350">
              <a:spcBef>
                <a:spcPts val="675"/>
              </a:spcBef>
              <a:buClr>
                <a:srgbClr val="790A26"/>
              </a:buClr>
              <a:buSzPct val="85000"/>
              <a:buFont typeface="Arial"/>
              <a:buChar char="•"/>
              <a:defRPr/>
            </a:pPr>
            <a:r>
              <a:rPr lang="en-US" dirty="0">
                <a:latin typeface="Arial" panose="020B0604020202020204" pitchFamily="34" charset="0"/>
                <a:cs typeface="Arial" panose="020B0604020202020204" pitchFamily="34" charset="0"/>
              </a:rPr>
              <a:t>Detected in blood of almost everyone</a:t>
            </a:r>
          </a:p>
          <a:p>
            <a:pPr marL="227013" indent="-227013" defTabSz="514350">
              <a:spcBef>
                <a:spcPts val="675"/>
              </a:spcBef>
              <a:buClr>
                <a:srgbClr val="790A26"/>
              </a:buClr>
              <a:buSzPct val="85000"/>
              <a:buFont typeface="Arial"/>
              <a:buChar char="•"/>
              <a:defRPr/>
            </a:pPr>
            <a:r>
              <a:rPr lang="en-US" b="1" dirty="0">
                <a:latin typeface="Arial" panose="020B0604020202020204" pitchFamily="34" charset="0"/>
                <a:cs typeface="Arial" panose="020B0604020202020204" pitchFamily="34" charset="0"/>
              </a:rPr>
              <a:t>Exhibit metabolic and endocrine disrupting properties</a:t>
            </a:r>
            <a:endParaRPr lang="en-US" sz="1875" b="1" dirty="0">
              <a:solidFill>
                <a:prstClr val="black"/>
              </a:solidFill>
              <a:latin typeface="Calibri" panose="020F0502020204030204"/>
            </a:endParaRPr>
          </a:p>
        </p:txBody>
      </p:sp>
      <p:pic>
        <p:nvPicPr>
          <p:cNvPr id="21" name="Google Shape;185;p10">
            <a:extLst>
              <a:ext uri="{FF2B5EF4-FFF2-40B4-BE49-F238E27FC236}">
                <a16:creationId xmlns:a16="http://schemas.microsoft.com/office/drawing/2014/main" id="{AA88525F-99D9-5B42-8E8F-8C2E666FC53A}"/>
              </a:ext>
            </a:extLst>
          </p:cNvPr>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697150" y="1443146"/>
            <a:ext cx="4123324" cy="2815571"/>
          </a:xfrm>
          <a:prstGeom prst="rect">
            <a:avLst/>
          </a:prstGeom>
          <a:noFill/>
          <a:ln>
            <a:noFill/>
          </a:ln>
        </p:spPr>
      </p:pic>
      <p:sp>
        <p:nvSpPr>
          <p:cNvPr id="20" name="Rectangle 19">
            <a:extLst>
              <a:ext uri="{FF2B5EF4-FFF2-40B4-BE49-F238E27FC236}">
                <a16:creationId xmlns:a16="http://schemas.microsoft.com/office/drawing/2014/main" id="{2013035C-F879-DC45-A228-0BCFE50DCAEC}"/>
              </a:ext>
            </a:extLst>
          </p:cNvPr>
          <p:cNvSpPr/>
          <p:nvPr/>
        </p:nvSpPr>
        <p:spPr>
          <a:xfrm>
            <a:off x="1264308" y="4843418"/>
            <a:ext cx="4280208" cy="300082"/>
          </a:xfrm>
          <a:prstGeom prst="rect">
            <a:avLst/>
          </a:prstGeom>
        </p:spPr>
        <p:txBody>
          <a:bodyPr wrap="square">
            <a:spAutoFit/>
          </a:bodyPr>
          <a:lstStyle/>
          <a:p>
            <a:pPr defTabSz="685800">
              <a:defRPr/>
            </a:pPr>
            <a:r>
              <a:rPr lang="en-US" sz="1350" dirty="0">
                <a:solidFill>
                  <a:schemeClr val="bg1"/>
                </a:solidFill>
                <a:latin typeface="Arial" panose="020B0604020202020204" pitchFamily="34" charset="0"/>
                <a:cs typeface="Arial" panose="020B0604020202020204" pitchFamily="34" charset="0"/>
              </a:rPr>
              <a:t>Sunderland et al., </a:t>
            </a:r>
            <a:r>
              <a:rPr lang="en-US" sz="1350" i="1" dirty="0">
                <a:solidFill>
                  <a:schemeClr val="bg1"/>
                </a:solidFill>
                <a:latin typeface="Arial" panose="020B0604020202020204" pitchFamily="34" charset="0"/>
                <a:cs typeface="Arial" panose="020B0604020202020204" pitchFamily="34" charset="0"/>
              </a:rPr>
              <a:t>J Expos Sci &amp; Epidemiol</a:t>
            </a:r>
            <a:r>
              <a:rPr lang="en-US" sz="1350" dirty="0">
                <a:solidFill>
                  <a:schemeClr val="bg1"/>
                </a:solidFill>
                <a:latin typeface="Arial" panose="020B0604020202020204" pitchFamily="34" charset="0"/>
                <a:cs typeface="Arial" panose="020B0604020202020204" pitchFamily="34" charset="0"/>
              </a:rPr>
              <a:t>, 2019</a:t>
            </a:r>
          </a:p>
        </p:txBody>
      </p:sp>
    </p:spTree>
    <p:extLst>
      <p:ext uri="{BB962C8B-B14F-4D97-AF65-F5344CB8AC3E}">
        <p14:creationId xmlns:p14="http://schemas.microsoft.com/office/powerpoint/2010/main" val="407962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endParaRPr lang="en-US" b="1" dirty="0"/>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dirty="0"/>
              <a:t>Dimensionality Reduction, then HIMA</a:t>
            </a:r>
          </a:p>
          <a:p>
            <a:pPr marL="862013" lvl="2" indent="-461963">
              <a:spcBef>
                <a:spcPts val="0"/>
              </a:spcBef>
            </a:pPr>
            <a:r>
              <a:rPr lang="en-US" dirty="0"/>
              <a:t>Early Integration (PCA)</a:t>
            </a:r>
          </a:p>
          <a:p>
            <a:pPr marL="862013" lvl="2" indent="-461963">
              <a:spcBef>
                <a:spcPts val="0"/>
              </a:spcBef>
            </a:pPr>
            <a:r>
              <a:rPr lang="en-US"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b="1"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b="1" dirty="0"/>
              <a:t>Late Integration (K-means)</a:t>
            </a:r>
          </a:p>
          <a:p>
            <a:pPr marL="862013" lvl="2" indent="-461963">
              <a:spcBef>
                <a:spcPts val="0"/>
              </a:spcBef>
            </a:pPr>
            <a:r>
              <a:rPr lang="en-US" dirty="0"/>
              <a:t>Intermediate integration (intNMF)</a:t>
            </a:r>
          </a:p>
        </p:txBody>
      </p:sp>
    </p:spTree>
    <p:extLst>
      <p:ext uri="{BB962C8B-B14F-4D97-AF65-F5344CB8AC3E}">
        <p14:creationId xmlns:p14="http://schemas.microsoft.com/office/powerpoint/2010/main" val="4248341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A9E1B05-1D44-4DBD-86C5-BCCD7E94C48B}"/>
              </a:ext>
            </a:extLst>
          </p:cNvPr>
          <p:cNvPicPr>
            <a:picLocks noChangeAspect="1"/>
          </p:cNvPicPr>
          <p:nvPr/>
        </p:nvPicPr>
        <p:blipFill>
          <a:blip r:embed="rId3"/>
          <a:stretch>
            <a:fillRect/>
          </a:stretch>
        </p:blipFill>
        <p:spPr>
          <a:xfrm>
            <a:off x="0" y="4119247"/>
            <a:ext cx="9144000" cy="1041374"/>
          </a:xfrm>
          <a:prstGeom prst="rect">
            <a:avLst/>
          </a:prstGeom>
        </p:spPr>
      </p:pic>
      <p:sp>
        <p:nvSpPr>
          <p:cNvPr id="2" name="Title 1">
            <a:extLst>
              <a:ext uri="{FF2B5EF4-FFF2-40B4-BE49-F238E27FC236}">
                <a16:creationId xmlns:a16="http://schemas.microsoft.com/office/drawing/2014/main" id="{41AA2517-E39B-9948-A14E-257D945A8D37}"/>
              </a:ext>
            </a:extLst>
          </p:cNvPr>
          <p:cNvSpPr>
            <a:spLocks noGrp="1"/>
          </p:cNvSpPr>
          <p:nvPr>
            <p:ph type="title"/>
          </p:nvPr>
        </p:nvSpPr>
        <p:spPr>
          <a:xfrm>
            <a:off x="84365" y="11154"/>
            <a:ext cx="8702565" cy="736329"/>
          </a:xfrm>
        </p:spPr>
        <p:txBody>
          <a:bodyPr/>
          <a:lstStyle/>
          <a:p>
            <a:r>
              <a:rPr lang="en-US" sz="3200" b="1" dirty="0">
                <a:solidFill>
                  <a:srgbClr val="990000"/>
                </a:solidFill>
              </a:rPr>
              <a:t>2.B. Late Integration, K-means</a:t>
            </a:r>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41</a:t>
            </a:fld>
            <a:endParaRPr lang="en-US"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E95F9D56-13A5-49B0-BA93-53EC269909E0}"/>
              </a:ext>
            </a:extLst>
          </p:cNvPr>
          <p:cNvGrpSpPr/>
          <p:nvPr/>
        </p:nvGrpSpPr>
        <p:grpSpPr>
          <a:xfrm>
            <a:off x="2424017" y="2801472"/>
            <a:ext cx="2730821" cy="468899"/>
            <a:chOff x="2550970" y="3592034"/>
            <a:chExt cx="2730821" cy="468899"/>
          </a:xfrm>
        </p:grpSpPr>
        <p:pic>
          <p:nvPicPr>
            <p:cNvPr id="157" name="Picture 156">
              <a:extLst>
                <a:ext uri="{FF2B5EF4-FFF2-40B4-BE49-F238E27FC236}">
                  <a16:creationId xmlns:a16="http://schemas.microsoft.com/office/drawing/2014/main" id="{A64EB8AE-8DFF-40E5-A922-366F4951A8CA}"/>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2550970" y="3592034"/>
              <a:ext cx="895714" cy="468899"/>
            </a:xfrm>
            <a:prstGeom prst="rect">
              <a:avLst/>
            </a:prstGeom>
          </p:spPr>
        </p:pic>
        <p:sp>
          <p:nvSpPr>
            <p:cNvPr id="158" name="Rectangle 157">
              <a:extLst>
                <a:ext uri="{FF2B5EF4-FFF2-40B4-BE49-F238E27FC236}">
                  <a16:creationId xmlns:a16="http://schemas.microsoft.com/office/drawing/2014/main" id="{7B1BBE20-9732-49E0-A5F0-891561597548}"/>
                </a:ext>
              </a:extLst>
            </p:cNvPr>
            <p:cNvSpPr/>
            <p:nvPr/>
          </p:nvSpPr>
          <p:spPr>
            <a:xfrm>
              <a:off x="2621510" y="3724807"/>
              <a:ext cx="754635"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Proteome</a:t>
              </a:r>
            </a:p>
          </p:txBody>
        </p:sp>
        <p:sp>
          <p:nvSpPr>
            <p:cNvPr id="259" name="Oval 258">
              <a:extLst>
                <a:ext uri="{FF2B5EF4-FFF2-40B4-BE49-F238E27FC236}">
                  <a16:creationId xmlns:a16="http://schemas.microsoft.com/office/drawing/2014/main" id="{4F0132B9-18D5-4784-A394-2CE9213A6103}"/>
                </a:ext>
              </a:extLst>
            </p:cNvPr>
            <p:cNvSpPr/>
            <p:nvPr/>
          </p:nvSpPr>
          <p:spPr>
            <a:xfrm>
              <a:off x="4325735" y="3689903"/>
              <a:ext cx="956056" cy="271718"/>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endParaRPr>
            </a:p>
          </p:txBody>
        </p:sp>
        <p:sp>
          <p:nvSpPr>
            <p:cNvPr id="260" name="TextBox 259">
              <a:extLst>
                <a:ext uri="{FF2B5EF4-FFF2-40B4-BE49-F238E27FC236}">
                  <a16:creationId xmlns:a16="http://schemas.microsoft.com/office/drawing/2014/main" id="{FC108CC9-E898-432B-877C-22942091F7BC}"/>
                </a:ext>
              </a:extLst>
            </p:cNvPr>
            <p:cNvSpPr txBox="1"/>
            <p:nvPr/>
          </p:nvSpPr>
          <p:spPr>
            <a:xfrm>
              <a:off x="4358561" y="3695362"/>
              <a:ext cx="890405" cy="246221"/>
            </a:xfrm>
            <a:prstGeom prst="rect">
              <a:avLst/>
            </a:prstGeom>
            <a:noFill/>
          </p:spPr>
          <p:txBody>
            <a:bodyPr wrap="square">
              <a:spAutoFit/>
            </a:bodyPr>
            <a:lstStyle/>
            <a:p>
              <a:pPr algn="ctr"/>
              <a:r>
                <a:rPr lang="en-US" sz="1000" dirty="0">
                  <a:solidFill>
                    <a:schemeClr val="bg1"/>
                  </a:solidFill>
                </a:rPr>
                <a:t>Cluster</a:t>
              </a:r>
            </a:p>
          </p:txBody>
        </p:sp>
        <p:cxnSp>
          <p:nvCxnSpPr>
            <p:cNvPr id="86" name="Straight Arrow Connector 85">
              <a:extLst>
                <a:ext uri="{FF2B5EF4-FFF2-40B4-BE49-F238E27FC236}">
                  <a16:creationId xmlns:a16="http://schemas.microsoft.com/office/drawing/2014/main" id="{CE518EFD-50B4-4ED1-906B-5DFA2C084635}"/>
                </a:ext>
              </a:extLst>
            </p:cNvPr>
            <p:cNvCxnSpPr>
              <a:cxnSpLocks/>
            </p:cNvCxnSpPr>
            <p:nvPr/>
          </p:nvCxnSpPr>
          <p:spPr>
            <a:xfrm>
              <a:off x="3721984" y="3826484"/>
              <a:ext cx="4972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BBFAAB42-BC50-47AB-B055-4364526157BA}"/>
              </a:ext>
            </a:extLst>
          </p:cNvPr>
          <p:cNvGrpSpPr/>
          <p:nvPr/>
        </p:nvGrpSpPr>
        <p:grpSpPr>
          <a:xfrm>
            <a:off x="2300667" y="2286862"/>
            <a:ext cx="2854171" cy="468899"/>
            <a:chOff x="2427620" y="2951171"/>
            <a:chExt cx="2854171" cy="468899"/>
          </a:xfrm>
        </p:grpSpPr>
        <p:grpSp>
          <p:nvGrpSpPr>
            <p:cNvPr id="178" name="Group 177">
              <a:extLst>
                <a:ext uri="{FF2B5EF4-FFF2-40B4-BE49-F238E27FC236}">
                  <a16:creationId xmlns:a16="http://schemas.microsoft.com/office/drawing/2014/main" id="{3AAE5B60-56FA-46CC-A604-66124F957F4D}"/>
                </a:ext>
              </a:extLst>
            </p:cNvPr>
            <p:cNvGrpSpPr/>
            <p:nvPr/>
          </p:nvGrpSpPr>
          <p:grpSpPr>
            <a:xfrm>
              <a:off x="2427620" y="2951171"/>
              <a:ext cx="1142415" cy="468899"/>
              <a:chOff x="3905688" y="2500305"/>
              <a:chExt cx="1142415" cy="468899"/>
            </a:xfrm>
          </p:grpSpPr>
          <p:pic>
            <p:nvPicPr>
              <p:cNvPr id="154" name="Picture 153">
                <a:extLst>
                  <a:ext uri="{FF2B5EF4-FFF2-40B4-BE49-F238E27FC236}">
                    <a16:creationId xmlns:a16="http://schemas.microsoft.com/office/drawing/2014/main" id="{9BA9033A-B555-4FD5-8A2E-98D27286AC53}"/>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905688" y="2500305"/>
                <a:ext cx="1142415" cy="468899"/>
              </a:xfrm>
              <a:prstGeom prst="rect">
                <a:avLst/>
              </a:prstGeom>
            </p:spPr>
          </p:pic>
          <p:sp>
            <p:nvSpPr>
              <p:cNvPr id="155" name="Rectangle 154">
                <a:extLst>
                  <a:ext uri="{FF2B5EF4-FFF2-40B4-BE49-F238E27FC236}">
                    <a16:creationId xmlns:a16="http://schemas.microsoft.com/office/drawing/2014/main" id="{E4F76C53-DAA4-46BF-81A6-1CF3B147BFD4}"/>
                  </a:ext>
                </a:extLst>
              </p:cNvPr>
              <p:cNvSpPr/>
              <p:nvPr/>
            </p:nvSpPr>
            <p:spPr>
              <a:xfrm>
                <a:off x="3928467" y="2633078"/>
                <a:ext cx="1063869"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Transcriptome</a:t>
                </a:r>
              </a:p>
            </p:txBody>
          </p:sp>
        </p:grpSp>
        <p:grpSp>
          <p:nvGrpSpPr>
            <p:cNvPr id="220" name="Group 219">
              <a:extLst>
                <a:ext uri="{FF2B5EF4-FFF2-40B4-BE49-F238E27FC236}">
                  <a16:creationId xmlns:a16="http://schemas.microsoft.com/office/drawing/2014/main" id="{43F685D6-70CC-4645-8179-08589686CCC3}"/>
                </a:ext>
              </a:extLst>
            </p:cNvPr>
            <p:cNvGrpSpPr/>
            <p:nvPr/>
          </p:nvGrpSpPr>
          <p:grpSpPr>
            <a:xfrm>
              <a:off x="4325735" y="3049761"/>
              <a:ext cx="956056" cy="271718"/>
              <a:chOff x="3955365" y="2206338"/>
              <a:chExt cx="956056" cy="335252"/>
            </a:xfrm>
          </p:grpSpPr>
          <p:sp>
            <p:nvSpPr>
              <p:cNvPr id="221" name="Oval 220">
                <a:extLst>
                  <a:ext uri="{FF2B5EF4-FFF2-40B4-BE49-F238E27FC236}">
                    <a16:creationId xmlns:a16="http://schemas.microsoft.com/office/drawing/2014/main" id="{CC458B91-0504-4F87-9DCE-97A220F41D19}"/>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222" name="TextBox 221">
                <a:extLst>
                  <a:ext uri="{FF2B5EF4-FFF2-40B4-BE49-F238E27FC236}">
                    <a16:creationId xmlns:a16="http://schemas.microsoft.com/office/drawing/2014/main" id="{CFA0D8E1-585F-48C9-90AD-EC7521D29501}"/>
                  </a:ext>
                </a:extLst>
              </p:cNvPr>
              <p:cNvSpPr txBox="1"/>
              <p:nvPr/>
            </p:nvSpPr>
            <p:spPr>
              <a:xfrm>
                <a:off x="3982085" y="2213073"/>
                <a:ext cx="890405" cy="303793"/>
              </a:xfrm>
              <a:prstGeom prst="rect">
                <a:avLst/>
              </a:prstGeom>
              <a:noFill/>
            </p:spPr>
            <p:txBody>
              <a:bodyPr wrap="square">
                <a:spAutoFit/>
              </a:bodyPr>
              <a:lstStyle/>
              <a:p>
                <a:pPr algn="ctr"/>
                <a:r>
                  <a:rPr lang="en-US" sz="1000" b="1" dirty="0">
                    <a:solidFill>
                      <a:schemeClr val="bg1"/>
                    </a:solidFill>
                  </a:rPr>
                  <a:t>Cluster</a:t>
                </a:r>
              </a:p>
            </p:txBody>
          </p:sp>
        </p:grpSp>
        <p:cxnSp>
          <p:nvCxnSpPr>
            <p:cNvPr id="87" name="Straight Arrow Connector 86">
              <a:extLst>
                <a:ext uri="{FF2B5EF4-FFF2-40B4-BE49-F238E27FC236}">
                  <a16:creationId xmlns:a16="http://schemas.microsoft.com/office/drawing/2014/main" id="{F1F07760-E51F-4DEC-9D77-05BA4BF11768}"/>
                </a:ext>
              </a:extLst>
            </p:cNvPr>
            <p:cNvCxnSpPr>
              <a:cxnSpLocks/>
            </p:cNvCxnSpPr>
            <p:nvPr/>
          </p:nvCxnSpPr>
          <p:spPr>
            <a:xfrm>
              <a:off x="3721984" y="3198689"/>
              <a:ext cx="4972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BF37C952-09D6-4874-8198-B9C9E55FA064}"/>
              </a:ext>
            </a:extLst>
          </p:cNvPr>
          <p:cNvGrpSpPr/>
          <p:nvPr/>
        </p:nvGrpSpPr>
        <p:grpSpPr>
          <a:xfrm>
            <a:off x="2372670" y="1772253"/>
            <a:ext cx="2773389" cy="468899"/>
            <a:chOff x="2508402" y="2327286"/>
            <a:chExt cx="2773389" cy="468899"/>
          </a:xfrm>
        </p:grpSpPr>
        <p:grpSp>
          <p:nvGrpSpPr>
            <p:cNvPr id="180" name="Group 179">
              <a:extLst>
                <a:ext uri="{FF2B5EF4-FFF2-40B4-BE49-F238E27FC236}">
                  <a16:creationId xmlns:a16="http://schemas.microsoft.com/office/drawing/2014/main" id="{A45E2520-4992-4543-A135-6CCFFBB86268}"/>
                </a:ext>
              </a:extLst>
            </p:cNvPr>
            <p:cNvGrpSpPr/>
            <p:nvPr/>
          </p:nvGrpSpPr>
          <p:grpSpPr>
            <a:xfrm>
              <a:off x="2508402" y="2327286"/>
              <a:ext cx="980851" cy="468899"/>
              <a:chOff x="7641133" y="1519062"/>
              <a:chExt cx="980851" cy="468899"/>
            </a:xfrm>
          </p:grpSpPr>
          <p:pic>
            <p:nvPicPr>
              <p:cNvPr id="160" name="Picture 159">
                <a:extLst>
                  <a:ext uri="{FF2B5EF4-FFF2-40B4-BE49-F238E27FC236}">
                    <a16:creationId xmlns:a16="http://schemas.microsoft.com/office/drawing/2014/main" id="{BE969F89-5B2C-41CA-A1E6-B0C7DE1D2145}"/>
                  </a:ext>
                </a:extLst>
              </p:cNvPr>
              <p:cNvPicPr>
                <a:picLocks noChangeAspect="1"/>
              </p:cNvPicPr>
              <p:nvPr/>
            </p:nvPicPr>
            <p:blipFill rotWithShape="1">
              <a:blip r:embed="rId4">
                <a:duotone>
                  <a:prstClr val="black"/>
                  <a:schemeClr val="accent3">
                    <a:tint val="45000"/>
                    <a:satMod val="400000"/>
                  </a:schemeClr>
                </a:duotone>
              </a:blip>
              <a:srcRect l="3016" r="33188" b="11879"/>
              <a:stretch/>
            </p:blipFill>
            <p:spPr>
              <a:xfrm>
                <a:off x="7641133" y="1519062"/>
                <a:ext cx="980851" cy="468899"/>
              </a:xfrm>
              <a:prstGeom prst="rect">
                <a:avLst/>
              </a:prstGeom>
            </p:spPr>
          </p:pic>
          <p:sp>
            <p:nvSpPr>
              <p:cNvPr id="161" name="Rectangle 160">
                <a:extLst>
                  <a:ext uri="{FF2B5EF4-FFF2-40B4-BE49-F238E27FC236}">
                    <a16:creationId xmlns:a16="http://schemas.microsoft.com/office/drawing/2014/main" id="{A7619324-DE6E-4F68-9F1B-666EA0091841}"/>
                  </a:ext>
                </a:extLst>
              </p:cNvPr>
              <p:cNvSpPr/>
              <p:nvPr/>
            </p:nvSpPr>
            <p:spPr>
              <a:xfrm>
                <a:off x="7683702" y="1651835"/>
                <a:ext cx="895713" cy="20335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Metabolome</a:t>
                </a:r>
              </a:p>
            </p:txBody>
          </p:sp>
        </p:grpSp>
        <p:grpSp>
          <p:nvGrpSpPr>
            <p:cNvPr id="208" name="Group 207">
              <a:extLst>
                <a:ext uri="{FF2B5EF4-FFF2-40B4-BE49-F238E27FC236}">
                  <a16:creationId xmlns:a16="http://schemas.microsoft.com/office/drawing/2014/main" id="{5B1CDAF3-B8F2-4594-AB4B-3E97D7433C72}"/>
                </a:ext>
              </a:extLst>
            </p:cNvPr>
            <p:cNvGrpSpPr/>
            <p:nvPr/>
          </p:nvGrpSpPr>
          <p:grpSpPr>
            <a:xfrm>
              <a:off x="4325735" y="2454805"/>
              <a:ext cx="956056" cy="271718"/>
              <a:chOff x="3955365" y="2206338"/>
              <a:chExt cx="956056" cy="335252"/>
            </a:xfrm>
          </p:grpSpPr>
          <p:sp>
            <p:nvSpPr>
              <p:cNvPr id="209" name="Oval 208">
                <a:extLst>
                  <a:ext uri="{FF2B5EF4-FFF2-40B4-BE49-F238E27FC236}">
                    <a16:creationId xmlns:a16="http://schemas.microsoft.com/office/drawing/2014/main" id="{6D9E03C8-3E78-4252-9482-058609C03670}"/>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210" name="TextBox 209">
                <a:extLst>
                  <a:ext uri="{FF2B5EF4-FFF2-40B4-BE49-F238E27FC236}">
                    <a16:creationId xmlns:a16="http://schemas.microsoft.com/office/drawing/2014/main" id="{9593FA2F-3AA7-4A06-BD42-526983AEA14A}"/>
                  </a:ext>
                </a:extLst>
              </p:cNvPr>
              <p:cNvSpPr txBox="1"/>
              <p:nvPr/>
            </p:nvSpPr>
            <p:spPr>
              <a:xfrm>
                <a:off x="3982085" y="2213073"/>
                <a:ext cx="890405" cy="303793"/>
              </a:xfrm>
              <a:prstGeom prst="rect">
                <a:avLst/>
              </a:prstGeom>
              <a:noFill/>
            </p:spPr>
            <p:txBody>
              <a:bodyPr wrap="square">
                <a:spAutoFit/>
              </a:bodyPr>
              <a:lstStyle/>
              <a:p>
                <a:pPr algn="ctr"/>
                <a:r>
                  <a:rPr lang="en-US" sz="1000" b="1" dirty="0">
                    <a:solidFill>
                      <a:schemeClr val="bg1"/>
                    </a:solidFill>
                  </a:rPr>
                  <a:t>Cluster</a:t>
                </a:r>
              </a:p>
            </p:txBody>
          </p:sp>
        </p:grpSp>
        <p:cxnSp>
          <p:nvCxnSpPr>
            <p:cNvPr id="88" name="Straight Arrow Connector 87">
              <a:extLst>
                <a:ext uri="{FF2B5EF4-FFF2-40B4-BE49-F238E27FC236}">
                  <a16:creationId xmlns:a16="http://schemas.microsoft.com/office/drawing/2014/main" id="{3A1202CC-B8B0-4EE9-B99D-6D829E06FEA9}"/>
                </a:ext>
              </a:extLst>
            </p:cNvPr>
            <p:cNvCxnSpPr>
              <a:cxnSpLocks/>
            </p:cNvCxnSpPr>
            <p:nvPr/>
          </p:nvCxnSpPr>
          <p:spPr>
            <a:xfrm>
              <a:off x="3721984" y="2571750"/>
              <a:ext cx="4972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12DF14A7-1439-4A67-8A82-365AD92943C5}"/>
              </a:ext>
            </a:extLst>
          </p:cNvPr>
          <p:cNvGrpSpPr/>
          <p:nvPr/>
        </p:nvGrpSpPr>
        <p:grpSpPr>
          <a:xfrm>
            <a:off x="2415238" y="1272331"/>
            <a:ext cx="2730821" cy="454212"/>
            <a:chOff x="2550970" y="1694498"/>
            <a:chExt cx="2730821" cy="454212"/>
          </a:xfrm>
        </p:grpSpPr>
        <p:grpSp>
          <p:nvGrpSpPr>
            <p:cNvPr id="177" name="Group 176">
              <a:extLst>
                <a:ext uri="{FF2B5EF4-FFF2-40B4-BE49-F238E27FC236}">
                  <a16:creationId xmlns:a16="http://schemas.microsoft.com/office/drawing/2014/main" id="{4F1AE79E-3316-4532-9095-303B552DDCCE}"/>
                </a:ext>
              </a:extLst>
            </p:cNvPr>
            <p:cNvGrpSpPr/>
            <p:nvPr/>
          </p:nvGrpSpPr>
          <p:grpSpPr>
            <a:xfrm>
              <a:off x="2550970" y="1694498"/>
              <a:ext cx="895715" cy="454212"/>
              <a:chOff x="2638656" y="1837530"/>
              <a:chExt cx="895715" cy="454212"/>
            </a:xfrm>
          </p:grpSpPr>
          <p:pic>
            <p:nvPicPr>
              <p:cNvPr id="151" name="Picture 150">
                <a:extLst>
                  <a:ext uri="{FF2B5EF4-FFF2-40B4-BE49-F238E27FC236}">
                    <a16:creationId xmlns:a16="http://schemas.microsoft.com/office/drawing/2014/main" id="{B8B8BE41-11D7-4B29-927E-9717896E7890}"/>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638656" y="1837530"/>
                <a:ext cx="895715" cy="454212"/>
              </a:xfrm>
              <a:prstGeom prst="rect">
                <a:avLst/>
              </a:prstGeom>
            </p:spPr>
          </p:pic>
          <p:sp>
            <p:nvSpPr>
              <p:cNvPr id="152" name="Rectangle 151">
                <a:extLst>
                  <a:ext uri="{FF2B5EF4-FFF2-40B4-BE49-F238E27FC236}">
                    <a16:creationId xmlns:a16="http://schemas.microsoft.com/office/drawing/2014/main" id="{BABCC89C-2434-4A23-9360-DC786D57B2AA}"/>
                  </a:ext>
                </a:extLst>
              </p:cNvPr>
              <p:cNvSpPr/>
              <p:nvPr/>
            </p:nvSpPr>
            <p:spPr>
              <a:xfrm>
                <a:off x="2714299" y="1982416"/>
                <a:ext cx="744428" cy="17351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miRNA</a:t>
                </a:r>
                <a:endParaRPr lang="en-US" sz="1200" dirty="0">
                  <a:solidFill>
                    <a:schemeClr val="tx1"/>
                  </a:solidFill>
                  <a:latin typeface="Arial" panose="020B0604020202020204" pitchFamily="34" charset="0"/>
                  <a:cs typeface="Arial" panose="020B0604020202020204" pitchFamily="34" charset="0"/>
                </a:endParaRPr>
              </a:p>
            </p:txBody>
          </p:sp>
        </p:grpSp>
        <p:grpSp>
          <p:nvGrpSpPr>
            <p:cNvPr id="196" name="Group 195">
              <a:extLst>
                <a:ext uri="{FF2B5EF4-FFF2-40B4-BE49-F238E27FC236}">
                  <a16:creationId xmlns:a16="http://schemas.microsoft.com/office/drawing/2014/main" id="{9838EF8F-3198-408A-BEC1-885311EDF279}"/>
                </a:ext>
              </a:extLst>
            </p:cNvPr>
            <p:cNvGrpSpPr/>
            <p:nvPr/>
          </p:nvGrpSpPr>
          <p:grpSpPr>
            <a:xfrm>
              <a:off x="4325735" y="1785745"/>
              <a:ext cx="956056" cy="271718"/>
              <a:chOff x="3955365" y="2206338"/>
              <a:chExt cx="956056" cy="335252"/>
            </a:xfrm>
          </p:grpSpPr>
          <p:sp>
            <p:nvSpPr>
              <p:cNvPr id="197" name="Oval 196">
                <a:extLst>
                  <a:ext uri="{FF2B5EF4-FFF2-40B4-BE49-F238E27FC236}">
                    <a16:creationId xmlns:a16="http://schemas.microsoft.com/office/drawing/2014/main" id="{1C4BD60B-9DD6-4CFC-A053-66D4FD5780D9}"/>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198" name="TextBox 197">
                <a:extLst>
                  <a:ext uri="{FF2B5EF4-FFF2-40B4-BE49-F238E27FC236}">
                    <a16:creationId xmlns:a16="http://schemas.microsoft.com/office/drawing/2014/main" id="{ABEBF22F-3B9D-416C-9886-44E25B71F8CD}"/>
                  </a:ext>
                </a:extLst>
              </p:cNvPr>
              <p:cNvSpPr txBox="1"/>
              <p:nvPr/>
            </p:nvSpPr>
            <p:spPr>
              <a:xfrm>
                <a:off x="3982085" y="2213073"/>
                <a:ext cx="890405" cy="303793"/>
              </a:xfrm>
              <a:prstGeom prst="rect">
                <a:avLst/>
              </a:prstGeom>
              <a:noFill/>
            </p:spPr>
            <p:txBody>
              <a:bodyPr wrap="square">
                <a:spAutoFit/>
              </a:bodyPr>
              <a:lstStyle/>
              <a:p>
                <a:pPr algn="ctr"/>
                <a:r>
                  <a:rPr lang="en-US" sz="1000" b="1" dirty="0">
                    <a:solidFill>
                      <a:schemeClr val="bg1"/>
                    </a:solidFill>
                  </a:rPr>
                  <a:t>Cluster</a:t>
                </a:r>
              </a:p>
            </p:txBody>
          </p:sp>
        </p:grpSp>
        <p:cxnSp>
          <p:nvCxnSpPr>
            <p:cNvPr id="89" name="Straight Arrow Connector 88">
              <a:extLst>
                <a:ext uri="{FF2B5EF4-FFF2-40B4-BE49-F238E27FC236}">
                  <a16:creationId xmlns:a16="http://schemas.microsoft.com/office/drawing/2014/main" id="{518D4E16-E7DD-467B-A10B-12BD664D84EE}"/>
                </a:ext>
              </a:extLst>
            </p:cNvPr>
            <p:cNvCxnSpPr>
              <a:cxnSpLocks/>
            </p:cNvCxnSpPr>
            <p:nvPr/>
          </p:nvCxnSpPr>
          <p:spPr>
            <a:xfrm>
              <a:off x="3721984" y="1923025"/>
              <a:ext cx="4972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69706E33-0409-485B-AEE7-A9322979DDA1}"/>
              </a:ext>
            </a:extLst>
          </p:cNvPr>
          <p:cNvGrpSpPr/>
          <p:nvPr/>
        </p:nvGrpSpPr>
        <p:grpSpPr>
          <a:xfrm>
            <a:off x="2424017" y="800545"/>
            <a:ext cx="2716273" cy="426076"/>
            <a:chOff x="2541472" y="985499"/>
            <a:chExt cx="2716273" cy="426076"/>
          </a:xfrm>
        </p:grpSpPr>
        <p:grpSp>
          <p:nvGrpSpPr>
            <p:cNvPr id="23" name="Group 22">
              <a:extLst>
                <a:ext uri="{FF2B5EF4-FFF2-40B4-BE49-F238E27FC236}">
                  <a16:creationId xmlns:a16="http://schemas.microsoft.com/office/drawing/2014/main" id="{ED3F82D1-A9D8-45D2-985F-320C3B0E1BC4}"/>
                </a:ext>
              </a:extLst>
            </p:cNvPr>
            <p:cNvGrpSpPr/>
            <p:nvPr/>
          </p:nvGrpSpPr>
          <p:grpSpPr>
            <a:xfrm>
              <a:off x="4349782" y="1064476"/>
              <a:ext cx="907963" cy="271718"/>
              <a:chOff x="3955365" y="2206338"/>
              <a:chExt cx="956056" cy="335252"/>
            </a:xfrm>
          </p:grpSpPr>
          <p:sp>
            <p:nvSpPr>
              <p:cNvPr id="51" name="Oval 50">
                <a:extLst>
                  <a:ext uri="{FF2B5EF4-FFF2-40B4-BE49-F238E27FC236}">
                    <a16:creationId xmlns:a16="http://schemas.microsoft.com/office/drawing/2014/main" id="{95BB92B9-A3A7-4044-81AC-A6226EA5199F}"/>
                  </a:ext>
                </a:extLst>
              </p:cNvPr>
              <p:cNvSpPr/>
              <p:nvPr/>
            </p:nvSpPr>
            <p:spPr>
              <a:xfrm>
                <a:off x="3955365" y="2206338"/>
                <a:ext cx="956056" cy="335252"/>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82085" y="2213072"/>
                <a:ext cx="890405" cy="303793"/>
              </a:xfrm>
              <a:prstGeom prst="rect">
                <a:avLst/>
              </a:prstGeom>
              <a:noFill/>
            </p:spPr>
            <p:txBody>
              <a:bodyPr wrap="square">
                <a:spAutoFit/>
              </a:bodyPr>
              <a:lstStyle/>
              <a:p>
                <a:pPr algn="ctr"/>
                <a:r>
                  <a:rPr lang="en-US" sz="1000" b="1" dirty="0">
                    <a:solidFill>
                      <a:schemeClr val="bg1"/>
                    </a:solidFill>
                  </a:rPr>
                  <a:t>Cluster</a:t>
                </a:r>
              </a:p>
            </p:txBody>
          </p:sp>
        </p:grpSp>
        <p:grpSp>
          <p:nvGrpSpPr>
            <p:cNvPr id="237" name="Group 236">
              <a:extLst>
                <a:ext uri="{FF2B5EF4-FFF2-40B4-BE49-F238E27FC236}">
                  <a16:creationId xmlns:a16="http://schemas.microsoft.com/office/drawing/2014/main" id="{93312DFD-72D6-4661-A072-B0CA4FD1FB8B}"/>
                </a:ext>
              </a:extLst>
            </p:cNvPr>
            <p:cNvGrpSpPr/>
            <p:nvPr/>
          </p:nvGrpSpPr>
          <p:grpSpPr>
            <a:xfrm>
              <a:off x="2541472" y="985499"/>
              <a:ext cx="914710" cy="426076"/>
              <a:chOff x="3790265" y="574890"/>
              <a:chExt cx="963160" cy="426076"/>
            </a:xfrm>
          </p:grpSpPr>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3790265" y="574890"/>
                <a:ext cx="963160" cy="426076"/>
              </a:xfrm>
              <a:prstGeom prst="rect">
                <a:avLst/>
              </a:prstGeom>
            </p:spPr>
          </p:pic>
          <p:sp>
            <p:nvSpPr>
              <p:cNvPr id="162" name="Rectangle 161">
                <a:extLst>
                  <a:ext uri="{FF2B5EF4-FFF2-40B4-BE49-F238E27FC236}">
                    <a16:creationId xmlns:a16="http://schemas.microsoft.com/office/drawing/2014/main" id="{C346BFAE-C3CC-44D7-B462-1387476C790D}"/>
                  </a:ext>
                </a:extLst>
              </p:cNvPr>
              <p:cNvSpPr/>
              <p:nvPr/>
            </p:nvSpPr>
            <p:spPr>
              <a:xfrm>
                <a:off x="3836059" y="666487"/>
                <a:ext cx="871572" cy="24288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Epigenome</a:t>
                </a:r>
                <a:endParaRPr lang="en-US" sz="1050" dirty="0">
                  <a:solidFill>
                    <a:schemeClr val="tx1"/>
                  </a:solidFill>
                  <a:latin typeface="Arial" panose="020B0604020202020204" pitchFamily="34" charset="0"/>
                  <a:cs typeface="Arial" panose="020B0604020202020204" pitchFamily="34" charset="0"/>
                </a:endParaRPr>
              </a:p>
            </p:txBody>
          </p:sp>
        </p:grpSp>
        <p:cxnSp>
          <p:nvCxnSpPr>
            <p:cNvPr id="90" name="Straight Arrow Connector 89">
              <a:extLst>
                <a:ext uri="{FF2B5EF4-FFF2-40B4-BE49-F238E27FC236}">
                  <a16:creationId xmlns:a16="http://schemas.microsoft.com/office/drawing/2014/main" id="{D388B4C4-1CE9-488A-81D6-A39FF9138753}"/>
                </a:ext>
              </a:extLst>
            </p:cNvPr>
            <p:cNvCxnSpPr>
              <a:cxnSpLocks/>
            </p:cNvCxnSpPr>
            <p:nvPr/>
          </p:nvCxnSpPr>
          <p:spPr>
            <a:xfrm>
              <a:off x="3721984" y="1189901"/>
              <a:ext cx="4972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96" name="Rectangle 95">
            <a:extLst>
              <a:ext uri="{FF2B5EF4-FFF2-40B4-BE49-F238E27FC236}">
                <a16:creationId xmlns:a16="http://schemas.microsoft.com/office/drawing/2014/main" id="{41822EA2-A06A-4EE9-9DAB-CBD6420FC24B}"/>
              </a:ext>
            </a:extLst>
          </p:cNvPr>
          <p:cNvSpPr/>
          <p:nvPr/>
        </p:nvSpPr>
        <p:spPr>
          <a:xfrm>
            <a:off x="6318043" y="3657836"/>
            <a:ext cx="1950724" cy="50001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97" name="Straight Arrow Connector 96">
            <a:extLst>
              <a:ext uri="{FF2B5EF4-FFF2-40B4-BE49-F238E27FC236}">
                <a16:creationId xmlns:a16="http://schemas.microsoft.com/office/drawing/2014/main" id="{66B27252-5AB6-4596-9DF0-52E0F4BE2F9B}"/>
              </a:ext>
            </a:extLst>
          </p:cNvPr>
          <p:cNvCxnSpPr>
            <a:cxnSpLocks/>
            <a:stCxn id="98" idx="3"/>
          </p:cNvCxnSpPr>
          <p:nvPr/>
        </p:nvCxnSpPr>
        <p:spPr>
          <a:xfrm flipV="1">
            <a:off x="3171829" y="3349592"/>
            <a:ext cx="1003626" cy="5671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A6755F0E-EFA9-47D6-B9DE-67B1BF661EDA}"/>
              </a:ext>
            </a:extLst>
          </p:cNvPr>
          <p:cNvSpPr/>
          <p:nvPr/>
        </p:nvSpPr>
        <p:spPr>
          <a:xfrm>
            <a:off x="2003245" y="3703470"/>
            <a:ext cx="1168584" cy="42644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99" name="Straight Arrow Connector 98">
            <a:extLst>
              <a:ext uri="{FF2B5EF4-FFF2-40B4-BE49-F238E27FC236}">
                <a16:creationId xmlns:a16="http://schemas.microsoft.com/office/drawing/2014/main" id="{3DD0B0DD-CA85-4835-B230-1ED67BAB3ED6}"/>
              </a:ext>
            </a:extLst>
          </p:cNvPr>
          <p:cNvCxnSpPr>
            <a:cxnSpLocks/>
            <a:stCxn id="98" idx="3"/>
            <a:endCxn id="96" idx="1"/>
          </p:cNvCxnSpPr>
          <p:nvPr/>
        </p:nvCxnSpPr>
        <p:spPr>
          <a:xfrm flipV="1">
            <a:off x="3171829" y="3907846"/>
            <a:ext cx="3146214" cy="884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5C4F1AAC-C713-4E9F-8294-51161D3362CC}"/>
              </a:ext>
            </a:extLst>
          </p:cNvPr>
          <p:cNvCxnSpPr>
            <a:cxnSpLocks/>
            <a:endCxn id="96" idx="1"/>
          </p:cNvCxnSpPr>
          <p:nvPr/>
        </p:nvCxnSpPr>
        <p:spPr>
          <a:xfrm>
            <a:off x="5265019" y="3302451"/>
            <a:ext cx="1053024" cy="60539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B2BD9C0C-ED4B-46C8-A798-7FFDB5BA61C6}"/>
              </a:ext>
            </a:extLst>
          </p:cNvPr>
          <p:cNvSpPr/>
          <p:nvPr/>
        </p:nvSpPr>
        <p:spPr>
          <a:xfrm>
            <a:off x="4101814" y="737671"/>
            <a:ext cx="1163205" cy="261192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305EF6B-CE1B-4AEC-A571-DE356F0CED79}"/>
              </a:ext>
            </a:extLst>
          </p:cNvPr>
          <p:cNvSpPr/>
          <p:nvPr/>
        </p:nvSpPr>
        <p:spPr>
          <a:xfrm>
            <a:off x="1603559" y="3252944"/>
            <a:ext cx="6789592" cy="1474057"/>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1F8D9FB9-8CD2-4702-A03C-FF08A6D8CC01}"/>
              </a:ext>
            </a:extLst>
          </p:cNvPr>
          <p:cNvSpPr txBox="1"/>
          <p:nvPr/>
        </p:nvSpPr>
        <p:spPr>
          <a:xfrm>
            <a:off x="3327788" y="4438726"/>
            <a:ext cx="2928943" cy="369332"/>
          </a:xfrm>
          <a:prstGeom prst="rect">
            <a:avLst/>
          </a:prstGeom>
          <a:noFill/>
        </p:spPr>
        <p:txBody>
          <a:bodyPr wrap="none" rtlCol="0">
            <a:spAutoFit/>
          </a:bodyPr>
          <a:lstStyle/>
          <a:p>
            <a:r>
              <a:rPr lang="en-US" dirty="0"/>
              <a:t>Mediation tested using </a:t>
            </a:r>
            <a:r>
              <a:rPr lang="en-US" b="1" i="1" dirty="0"/>
              <a:t>HIMA</a:t>
            </a:r>
          </a:p>
        </p:txBody>
      </p:sp>
    </p:spTree>
    <p:extLst>
      <p:ext uri="{BB962C8B-B14F-4D97-AF65-F5344CB8AC3E}">
        <p14:creationId xmlns:p14="http://schemas.microsoft.com/office/powerpoint/2010/main" val="3759853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7850B1-C8E7-4AF2-98B5-B49E3D5ECBA8}"/>
              </a:ext>
            </a:extLst>
          </p:cNvPr>
          <p:cNvSpPr txBox="1">
            <a:spLocks/>
          </p:cNvSpPr>
          <p:nvPr/>
        </p:nvSpPr>
        <p:spPr>
          <a:xfrm>
            <a:off x="84365" y="116037"/>
            <a:ext cx="8702565" cy="1173748"/>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3200" b="1" dirty="0">
                <a:solidFill>
                  <a:srgbClr val="990000"/>
                </a:solidFill>
              </a:rPr>
              <a:t>2.B. Late Integration, K-means: </a:t>
            </a:r>
          </a:p>
          <a:p>
            <a:r>
              <a:rPr lang="en-US" sz="3200" b="1" dirty="0">
                <a:solidFill>
                  <a:srgbClr val="990000"/>
                </a:solidFill>
              </a:rPr>
              <a:t>Results</a:t>
            </a:r>
          </a:p>
        </p:txBody>
      </p:sp>
      <p:pic>
        <p:nvPicPr>
          <p:cNvPr id="4" name="Picture 3">
            <a:extLst>
              <a:ext uri="{FF2B5EF4-FFF2-40B4-BE49-F238E27FC236}">
                <a16:creationId xmlns:a16="http://schemas.microsoft.com/office/drawing/2014/main" id="{9193FE62-7F70-4D56-BBDD-91D488DAC0F3}"/>
              </a:ext>
            </a:extLst>
          </p:cNvPr>
          <p:cNvPicPr>
            <a:picLocks noChangeAspect="1"/>
          </p:cNvPicPr>
          <p:nvPr/>
        </p:nvPicPr>
        <p:blipFill>
          <a:blip r:embed="rId2"/>
          <a:stretch>
            <a:fillRect/>
          </a:stretch>
        </p:blipFill>
        <p:spPr>
          <a:xfrm>
            <a:off x="341403" y="1695291"/>
            <a:ext cx="8461193" cy="1752917"/>
          </a:xfrm>
          <a:prstGeom prst="rect">
            <a:avLst/>
          </a:prstGeom>
          <a:ln>
            <a:solidFill>
              <a:schemeClr val="tx1"/>
            </a:solidFill>
          </a:ln>
        </p:spPr>
      </p:pic>
    </p:spTree>
    <p:extLst>
      <p:ext uri="{BB962C8B-B14F-4D97-AF65-F5344CB8AC3E}">
        <p14:creationId xmlns:p14="http://schemas.microsoft.com/office/powerpoint/2010/main" val="4259502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7850B1-C8E7-4AF2-98B5-B49E3D5ECBA8}"/>
              </a:ext>
            </a:extLst>
          </p:cNvPr>
          <p:cNvSpPr txBox="1">
            <a:spLocks/>
          </p:cNvSpPr>
          <p:nvPr/>
        </p:nvSpPr>
        <p:spPr>
          <a:xfrm>
            <a:off x="84365" y="116037"/>
            <a:ext cx="8702565" cy="1077496"/>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3200" b="1" dirty="0">
                <a:solidFill>
                  <a:srgbClr val="990000"/>
                </a:solidFill>
              </a:rPr>
              <a:t>2.B. Late Integration, K-means</a:t>
            </a:r>
          </a:p>
          <a:p>
            <a:r>
              <a:rPr lang="en-US" sz="3200" b="1" dirty="0">
                <a:solidFill>
                  <a:srgbClr val="990000"/>
                </a:solidFill>
              </a:rPr>
              <a:t>Proteome cluster</a:t>
            </a:r>
          </a:p>
        </p:txBody>
      </p:sp>
      <p:pic>
        <p:nvPicPr>
          <p:cNvPr id="7" name="Picture 6">
            <a:extLst>
              <a:ext uri="{FF2B5EF4-FFF2-40B4-BE49-F238E27FC236}">
                <a16:creationId xmlns:a16="http://schemas.microsoft.com/office/drawing/2014/main" id="{B5519EE8-1B43-41C0-AA46-8ED0F406593B}"/>
              </a:ext>
            </a:extLst>
          </p:cNvPr>
          <p:cNvPicPr>
            <a:picLocks noChangeAspect="1"/>
          </p:cNvPicPr>
          <p:nvPr/>
        </p:nvPicPr>
        <p:blipFill rotWithShape="1">
          <a:blip r:embed="rId3"/>
          <a:srcRect l="2456" b="7082"/>
          <a:stretch/>
        </p:blipFill>
        <p:spPr>
          <a:xfrm>
            <a:off x="5322769" y="1278556"/>
            <a:ext cx="3083307" cy="3283820"/>
          </a:xfrm>
          <a:prstGeom prst="rect">
            <a:avLst/>
          </a:prstGeom>
          <a:ln>
            <a:solidFill>
              <a:schemeClr val="tx1"/>
            </a:solidFill>
          </a:ln>
        </p:spPr>
      </p:pic>
      <p:sp>
        <p:nvSpPr>
          <p:cNvPr id="8" name="TextBox 7">
            <a:extLst>
              <a:ext uri="{FF2B5EF4-FFF2-40B4-BE49-F238E27FC236}">
                <a16:creationId xmlns:a16="http://schemas.microsoft.com/office/drawing/2014/main" id="{52976B8B-343C-4002-98A7-F226CFFAB00C}"/>
              </a:ext>
            </a:extLst>
          </p:cNvPr>
          <p:cNvSpPr txBox="1"/>
          <p:nvPr/>
        </p:nvSpPr>
        <p:spPr>
          <a:xfrm>
            <a:off x="859791" y="2998523"/>
            <a:ext cx="3712209" cy="830997"/>
          </a:xfrm>
          <a:prstGeom prst="rect">
            <a:avLst/>
          </a:prstGeom>
          <a:noFill/>
        </p:spPr>
        <p:txBody>
          <a:bodyPr wrap="square" rtlCol="0">
            <a:spAutoFit/>
          </a:bodyPr>
          <a:lstStyle/>
          <a:p>
            <a:pPr algn="ctr"/>
            <a:r>
              <a:rPr lang="en-US" sz="2400" b="1" dirty="0"/>
              <a:t>K-means does not perform well with this data </a:t>
            </a:r>
          </a:p>
        </p:txBody>
      </p:sp>
      <p:pic>
        <p:nvPicPr>
          <p:cNvPr id="10" name="Picture 9">
            <a:extLst>
              <a:ext uri="{FF2B5EF4-FFF2-40B4-BE49-F238E27FC236}">
                <a16:creationId xmlns:a16="http://schemas.microsoft.com/office/drawing/2014/main" id="{5524FA4D-02F7-4FB0-BFB6-05480D56773E}"/>
              </a:ext>
            </a:extLst>
          </p:cNvPr>
          <p:cNvPicPr>
            <a:picLocks noChangeAspect="1"/>
          </p:cNvPicPr>
          <p:nvPr/>
        </p:nvPicPr>
        <p:blipFill>
          <a:blip r:embed="rId4"/>
          <a:stretch>
            <a:fillRect/>
          </a:stretch>
        </p:blipFill>
        <p:spPr>
          <a:xfrm>
            <a:off x="341403" y="1620306"/>
            <a:ext cx="4592547" cy="951444"/>
          </a:xfrm>
          <a:prstGeom prst="rect">
            <a:avLst/>
          </a:prstGeom>
          <a:ln>
            <a:solidFill>
              <a:schemeClr val="tx1"/>
            </a:solidFill>
          </a:ln>
        </p:spPr>
      </p:pic>
    </p:spTree>
    <p:extLst>
      <p:ext uri="{BB962C8B-B14F-4D97-AF65-F5344CB8AC3E}">
        <p14:creationId xmlns:p14="http://schemas.microsoft.com/office/powerpoint/2010/main" val="414790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C093-1D27-4E89-A84F-15FD917F3F3E}"/>
              </a:ext>
            </a:extLst>
          </p:cNvPr>
          <p:cNvSpPr>
            <a:spLocks noGrp="1"/>
          </p:cNvSpPr>
          <p:nvPr>
            <p:ph type="title"/>
          </p:nvPr>
        </p:nvSpPr>
        <p:spPr>
          <a:xfrm>
            <a:off x="457200" y="205979"/>
            <a:ext cx="8229600" cy="994172"/>
          </a:xfrm>
        </p:spPr>
        <p:txBody>
          <a:bodyPr/>
          <a:lstStyle/>
          <a:p>
            <a:r>
              <a:rPr lang="en-US" sz="3200" b="1" dirty="0"/>
              <a:t>Part 2. Mediation with dimensionality reduction/clustering</a:t>
            </a:r>
            <a:endParaRPr lang="en-US" b="1" dirty="0"/>
          </a:p>
        </p:txBody>
      </p:sp>
      <p:sp>
        <p:nvSpPr>
          <p:cNvPr id="3" name="Content Placeholder 2">
            <a:extLst>
              <a:ext uri="{FF2B5EF4-FFF2-40B4-BE49-F238E27FC236}">
                <a16:creationId xmlns:a16="http://schemas.microsoft.com/office/drawing/2014/main" id="{DC90DF35-70C8-4B90-97BA-5ACCDCB05A24}"/>
              </a:ext>
            </a:extLst>
          </p:cNvPr>
          <p:cNvSpPr>
            <a:spLocks noGrp="1"/>
          </p:cNvSpPr>
          <p:nvPr>
            <p:ph idx="1"/>
          </p:nvPr>
        </p:nvSpPr>
        <p:spPr>
          <a:xfrm>
            <a:off x="457200" y="1264023"/>
            <a:ext cx="8229600" cy="3424517"/>
          </a:xfrm>
        </p:spPr>
        <p:txBody>
          <a:bodyPr/>
          <a:lstStyle/>
          <a:p>
            <a:pPr marL="461963" lvl="1" indent="-461963">
              <a:buFont typeface="Arial"/>
              <a:buAutoNum type="alphaUcPeriod"/>
            </a:pPr>
            <a:r>
              <a:rPr lang="en-US" sz="2400" dirty="0"/>
              <a:t>Dimensionality Reduction, then HIMA</a:t>
            </a:r>
          </a:p>
          <a:p>
            <a:pPr marL="862013" lvl="2" indent="-461963">
              <a:spcBef>
                <a:spcPts val="0"/>
              </a:spcBef>
            </a:pPr>
            <a:r>
              <a:rPr lang="en-US" dirty="0"/>
              <a:t>Early Integration (PCA)</a:t>
            </a:r>
          </a:p>
          <a:p>
            <a:pPr marL="862013" lvl="2" indent="-461963">
              <a:spcBef>
                <a:spcPts val="0"/>
              </a:spcBef>
            </a:pPr>
            <a:r>
              <a:rPr lang="en-US" dirty="0"/>
              <a:t>Late Integration (PCA)</a:t>
            </a:r>
          </a:p>
          <a:p>
            <a:pPr marL="862013" lvl="2" indent="-461963">
              <a:spcBef>
                <a:spcPts val="0"/>
              </a:spcBef>
            </a:pPr>
            <a:r>
              <a:rPr lang="en-US" dirty="0"/>
              <a:t>Intermediate Integration (JIVE)</a:t>
            </a:r>
          </a:p>
          <a:p>
            <a:pPr marL="461963" lvl="1" indent="-461963">
              <a:buFont typeface="Arial"/>
              <a:buAutoNum type="alphaUcPeriod"/>
            </a:pPr>
            <a:r>
              <a:rPr lang="en-US" sz="2400" b="1" dirty="0"/>
              <a:t>Clustering based on omics profiles, then mediation</a:t>
            </a:r>
          </a:p>
          <a:p>
            <a:pPr marL="862013" lvl="2" indent="-461963">
              <a:spcBef>
                <a:spcPts val="0"/>
              </a:spcBef>
            </a:pPr>
            <a:r>
              <a:rPr lang="en-US" dirty="0"/>
              <a:t>Early Integration (K-means)</a:t>
            </a:r>
          </a:p>
          <a:p>
            <a:pPr marL="862013" lvl="2" indent="-461963">
              <a:spcBef>
                <a:spcPts val="0"/>
              </a:spcBef>
            </a:pPr>
            <a:r>
              <a:rPr lang="en-US" dirty="0"/>
              <a:t>Late Integration (K-means)</a:t>
            </a:r>
          </a:p>
          <a:p>
            <a:pPr marL="862013" lvl="2" indent="-461963">
              <a:spcBef>
                <a:spcPts val="0"/>
              </a:spcBef>
            </a:pPr>
            <a:r>
              <a:rPr lang="en-US" b="1" dirty="0"/>
              <a:t>Intermediate integration (intNMF)</a:t>
            </a:r>
          </a:p>
        </p:txBody>
      </p:sp>
    </p:spTree>
    <p:extLst>
      <p:ext uri="{BB962C8B-B14F-4D97-AF65-F5344CB8AC3E}">
        <p14:creationId xmlns:p14="http://schemas.microsoft.com/office/powerpoint/2010/main" val="643590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36E0FC7-427A-4819-8BFF-AB44630AE94E}"/>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stCxn id="25" idx="2"/>
            <a:endCxn id="51" idx="0"/>
          </p:cNvCxnSpPr>
          <p:nvPr/>
        </p:nvCxnSpPr>
        <p:spPr>
          <a:xfrm>
            <a:off x="4648326" y="3051062"/>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1AA2517-E39B-9948-A14E-257D945A8D37}"/>
              </a:ext>
            </a:extLst>
          </p:cNvPr>
          <p:cNvSpPr>
            <a:spLocks noGrp="1"/>
          </p:cNvSpPr>
          <p:nvPr>
            <p:ph type="title"/>
          </p:nvPr>
        </p:nvSpPr>
        <p:spPr>
          <a:xfrm>
            <a:off x="220718" y="155069"/>
            <a:ext cx="8702565" cy="575702"/>
          </a:xfrm>
        </p:spPr>
        <p:txBody>
          <a:bodyPr/>
          <a:lstStyle/>
          <a:p>
            <a:r>
              <a:rPr lang="en-US" sz="2800" b="1" dirty="0">
                <a:solidFill>
                  <a:srgbClr val="990000"/>
                </a:solidFill>
              </a:rPr>
              <a:t>2.B. Intermediate Integration, IntNMF</a:t>
            </a:r>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45</a:t>
            </a:fld>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1055" y="3730256"/>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5598" y="3578145"/>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7014" y="3762811"/>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5598" y="3942336"/>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5449" y="3578145"/>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1204" y="3362150"/>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dirty="0">
                  <a:solidFill>
                    <a:schemeClr val="bg1"/>
                  </a:solidFill>
                </a:rPr>
                <a:t>Clusters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5936" y="1128116"/>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2856" y="667574"/>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3324" y="1128116"/>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2626" y="671692"/>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5423" y="1128116"/>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98192" y="643617"/>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19223" y="1128116"/>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39800" y="643617"/>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1319" y="1128116"/>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19114" y="643617"/>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2078" y="2635935"/>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IntNMF</a:t>
            </a:r>
            <a:endParaRPr lang="en-US" sz="2800" dirty="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47808" y="-1859512"/>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59EE159-8D46-4C63-B483-C74D2671D35B}"/>
              </a:ext>
            </a:extLst>
          </p:cNvPr>
          <p:cNvSpPr txBox="1"/>
          <p:nvPr/>
        </p:nvSpPr>
        <p:spPr>
          <a:xfrm>
            <a:off x="2811123" y="4244709"/>
            <a:ext cx="4176080" cy="369332"/>
          </a:xfrm>
          <a:prstGeom prst="rect">
            <a:avLst/>
          </a:prstGeom>
          <a:noFill/>
        </p:spPr>
        <p:txBody>
          <a:bodyPr wrap="none" rtlCol="0">
            <a:spAutoFit/>
          </a:bodyPr>
          <a:lstStyle/>
          <a:p>
            <a:r>
              <a:rPr lang="en-US" dirty="0"/>
              <a:t>Mediation tested using r package </a:t>
            </a:r>
            <a:r>
              <a:rPr lang="en-US" b="1" i="1" dirty="0"/>
              <a:t>mediate</a:t>
            </a:r>
          </a:p>
        </p:txBody>
      </p:sp>
      <p:sp>
        <p:nvSpPr>
          <p:cNvPr id="30" name="Rectangle 29">
            <a:extLst>
              <a:ext uri="{FF2B5EF4-FFF2-40B4-BE49-F238E27FC236}">
                <a16:creationId xmlns:a16="http://schemas.microsoft.com/office/drawing/2014/main" id="{99CB56ED-B305-49AF-9CD1-E6B1AE5DB771}"/>
              </a:ext>
            </a:extLst>
          </p:cNvPr>
          <p:cNvSpPr/>
          <p:nvPr/>
        </p:nvSpPr>
        <p:spPr>
          <a:xfrm>
            <a:off x="1603559" y="3252944"/>
            <a:ext cx="6789592" cy="1344839"/>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8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271582" y="1700299"/>
            <a:ext cx="3922295" cy="2650320"/>
          </a:xfrm>
        </p:spPr>
        <p:txBody>
          <a:bodyPr/>
          <a:lstStyle/>
          <a:p>
            <a:pPr marL="285750" indent="-285750">
              <a:buFont typeface="Arial" panose="020B0604020202020204" pitchFamily="34" charset="0"/>
              <a:buChar char="•"/>
            </a:pPr>
            <a:r>
              <a:rPr lang="en-US" sz="2400" dirty="0"/>
              <a:t>Consensus Matrix of IntNMF Results</a:t>
            </a:r>
          </a:p>
          <a:p>
            <a:pPr marL="285750" indent="-285750">
              <a:buFont typeface="Arial" panose="020B0604020202020204" pitchFamily="34" charset="0"/>
              <a:buChar char="•"/>
            </a:pPr>
            <a:r>
              <a:rPr lang="en-US" sz="2400" dirty="0"/>
              <a:t>Represents similarity between individuals</a:t>
            </a:r>
          </a:p>
          <a:p>
            <a:pPr marL="285750" indent="-285750">
              <a:buFont typeface="Arial" panose="020B0604020202020204" pitchFamily="34" charset="0"/>
              <a:buChar char="•"/>
            </a:pPr>
            <a:r>
              <a:rPr lang="en-US" sz="2400" dirty="0"/>
              <a:t>Three clear clusters</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46</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1009588"/>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solidFill>
                  <a:srgbClr val="990000"/>
                </a:solidFill>
              </a:rPr>
              <a:t>2.B. Intermediate Integration, IntNMF: </a:t>
            </a:r>
            <a:br>
              <a:rPr lang="en-US" sz="2800" b="1" dirty="0">
                <a:solidFill>
                  <a:srgbClr val="990000"/>
                </a:solidFill>
              </a:rPr>
            </a:br>
            <a:r>
              <a:rPr lang="en-US" sz="2800" b="1" dirty="0">
                <a:solidFill>
                  <a:srgbClr val="990000"/>
                </a:solidFill>
              </a:rPr>
              <a:t>Consensus Matrix</a:t>
            </a:r>
          </a:p>
        </p:txBody>
      </p:sp>
      <p:pic>
        <p:nvPicPr>
          <p:cNvPr id="18" name="Picture 17" descr="Chart, treemap chart&#10;&#10;Description automatically generated">
            <a:extLst>
              <a:ext uri="{FF2B5EF4-FFF2-40B4-BE49-F238E27FC236}">
                <a16:creationId xmlns:a16="http://schemas.microsoft.com/office/drawing/2014/main" id="{C5034F64-494A-4EF3-8B02-4FECABB3108A}"/>
              </a:ext>
            </a:extLst>
          </p:cNvPr>
          <p:cNvPicPr>
            <a:picLocks noChangeAspect="1"/>
          </p:cNvPicPr>
          <p:nvPr/>
        </p:nvPicPr>
        <p:blipFill rotWithShape="1">
          <a:blip r:embed="rId2"/>
          <a:srcRect l="10077" t="7176" r="2680" b="7953"/>
          <a:stretch/>
        </p:blipFill>
        <p:spPr>
          <a:xfrm>
            <a:off x="4244741" y="1164657"/>
            <a:ext cx="4678542" cy="3185962"/>
          </a:xfrm>
          <a:prstGeom prst="rect">
            <a:avLst/>
          </a:prstGeom>
        </p:spPr>
      </p:pic>
    </p:spTree>
    <p:extLst>
      <p:ext uri="{BB962C8B-B14F-4D97-AF65-F5344CB8AC3E}">
        <p14:creationId xmlns:p14="http://schemas.microsoft.com/office/powerpoint/2010/main" val="505250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590939" y="1656756"/>
            <a:ext cx="3922295" cy="2650320"/>
          </a:xfrm>
        </p:spPr>
        <p:txBody>
          <a:bodyPr/>
          <a:lstStyle/>
          <a:p>
            <a:pPr marL="285750" indent="-285750">
              <a:buFont typeface="Arial" panose="020B0604020202020204" pitchFamily="34" charset="0"/>
              <a:buChar char="•"/>
            </a:pPr>
            <a:r>
              <a:rPr lang="en-US" sz="2400" dirty="0"/>
              <a:t>IntNMF does quite well at identifying clusters of individuals with similar multi-</a:t>
            </a:r>
            <a:r>
              <a:rPr lang="en-US" sz="2400" dirty="0" err="1"/>
              <a:t>omic</a:t>
            </a:r>
            <a:r>
              <a:rPr lang="en-US" sz="2400" dirty="0"/>
              <a:t> profiles</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47</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1009588"/>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solidFill>
                  <a:srgbClr val="990000"/>
                </a:solidFill>
              </a:rPr>
              <a:t>2.B. Intermediate Integration, IntNMF: </a:t>
            </a:r>
            <a:br>
              <a:rPr lang="en-US" sz="2800" b="1" dirty="0">
                <a:solidFill>
                  <a:srgbClr val="990000"/>
                </a:solidFill>
              </a:rPr>
            </a:br>
            <a:r>
              <a:rPr lang="en-US" sz="2800" b="1" dirty="0">
                <a:solidFill>
                  <a:srgbClr val="990000"/>
                </a:solidFill>
              </a:rPr>
              <a:t>Silhouette Plot</a:t>
            </a:r>
          </a:p>
        </p:txBody>
      </p:sp>
      <p:pic>
        <p:nvPicPr>
          <p:cNvPr id="6" name="Picture 5" descr="Chart&#10;&#10;Description automatically generated">
            <a:extLst>
              <a:ext uri="{FF2B5EF4-FFF2-40B4-BE49-F238E27FC236}">
                <a16:creationId xmlns:a16="http://schemas.microsoft.com/office/drawing/2014/main" id="{511BAC49-F382-4615-9005-6731341C1C90}"/>
              </a:ext>
            </a:extLst>
          </p:cNvPr>
          <p:cNvPicPr>
            <a:picLocks noChangeAspect="1"/>
          </p:cNvPicPr>
          <p:nvPr/>
        </p:nvPicPr>
        <p:blipFill rotWithShape="1">
          <a:blip r:embed="rId2"/>
          <a:srcRect l="29852" t="18745" r="36116" b="11111"/>
          <a:stretch/>
        </p:blipFill>
        <p:spPr>
          <a:xfrm>
            <a:off x="5673316" y="1164657"/>
            <a:ext cx="2359906" cy="3404840"/>
          </a:xfrm>
          <a:prstGeom prst="rect">
            <a:avLst/>
          </a:prstGeom>
          <a:ln>
            <a:solidFill>
              <a:schemeClr val="tx1"/>
            </a:solidFill>
          </a:ln>
        </p:spPr>
      </p:pic>
    </p:spTree>
    <p:extLst>
      <p:ext uri="{BB962C8B-B14F-4D97-AF65-F5344CB8AC3E}">
        <p14:creationId xmlns:p14="http://schemas.microsoft.com/office/powerpoint/2010/main" val="1537368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416768" y="1268963"/>
            <a:ext cx="8329126" cy="3038113"/>
          </a:xfrm>
        </p:spPr>
        <p:txBody>
          <a:bodyPr/>
          <a:lstStyle/>
          <a:p>
            <a:pPr marL="285750" indent="-285750">
              <a:buFont typeface="Arial" panose="020B0604020202020204" pitchFamily="34" charset="0"/>
              <a:buChar char="•"/>
            </a:pPr>
            <a:r>
              <a:rPr lang="en-US" sz="2400" dirty="0"/>
              <a:t>Mediation tested using r package </a:t>
            </a:r>
            <a:r>
              <a:rPr lang="en-US" sz="2400" b="1" i="1" dirty="0"/>
              <a:t>mediate</a:t>
            </a:r>
            <a:endParaRPr lang="en-US" sz="2400" b="1" dirty="0"/>
          </a:p>
          <a:p>
            <a:pPr marL="285750" indent="-285750">
              <a:buFont typeface="Arial" panose="020B0604020202020204" pitchFamily="34" charset="0"/>
              <a:buChar char="•"/>
            </a:pPr>
            <a:r>
              <a:rPr lang="en-US" sz="2400" dirty="0"/>
              <a:t>Clusters identified by IntNMF do not mediate the association of in utero PFAS with childhood Liver Injury</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48</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1009588"/>
          </a:xfrm>
          <a:prstGeom prst="rect">
            <a:avLst/>
          </a:prstGeom>
        </p:spPr>
        <p:txBody>
          <a:bodyPr/>
          <a:lstStyle>
            <a:lvl1pPr algn="ctr" defTabSz="457200" rtl="0" eaLnBrk="1" latinLnBrk="0" hangingPunct="1">
              <a:spcBef>
                <a:spcPct val="0"/>
              </a:spcBef>
              <a:buNone/>
              <a:defRPr sz="4400" kern="1200">
                <a:solidFill>
                  <a:srgbClr val="9E1435"/>
                </a:solidFill>
                <a:latin typeface="Arial" panose="020B0604020202020204" pitchFamily="34" charset="0"/>
                <a:ea typeface="+mj-ea"/>
                <a:cs typeface="Arial" panose="020B0604020202020204" pitchFamily="34" charset="0"/>
              </a:defRPr>
            </a:lvl1pPr>
          </a:lstStyle>
          <a:p>
            <a:r>
              <a:rPr lang="en-US" sz="2800" b="1" dirty="0">
                <a:solidFill>
                  <a:srgbClr val="990000"/>
                </a:solidFill>
              </a:rPr>
              <a:t>2.B. Intermediate Integration, IntNMF: </a:t>
            </a:r>
            <a:br>
              <a:rPr lang="en-US" sz="2800" b="1" dirty="0">
                <a:solidFill>
                  <a:srgbClr val="990000"/>
                </a:solidFill>
              </a:rPr>
            </a:br>
            <a:r>
              <a:rPr lang="en-US" sz="2800" b="1" dirty="0">
                <a:solidFill>
                  <a:srgbClr val="990000"/>
                </a:solidFill>
              </a:rPr>
              <a:t>Mediation Results</a:t>
            </a:r>
          </a:p>
        </p:txBody>
      </p:sp>
      <p:pic>
        <p:nvPicPr>
          <p:cNvPr id="3" name="Picture 2" descr="Chart, box and whisker chart&#10;&#10;Description automatically generated">
            <a:extLst>
              <a:ext uri="{FF2B5EF4-FFF2-40B4-BE49-F238E27FC236}">
                <a16:creationId xmlns:a16="http://schemas.microsoft.com/office/drawing/2014/main" id="{7801E644-DC2A-42A1-85BB-D3C8F3A33C5A}"/>
              </a:ext>
            </a:extLst>
          </p:cNvPr>
          <p:cNvPicPr>
            <a:picLocks noChangeAspect="1"/>
          </p:cNvPicPr>
          <p:nvPr/>
        </p:nvPicPr>
        <p:blipFill rotWithShape="1">
          <a:blip r:embed="rId2"/>
          <a:srcRect l="11466" t="21410" b="17432"/>
          <a:stretch/>
        </p:blipFill>
        <p:spPr>
          <a:xfrm>
            <a:off x="3441100" y="2673529"/>
            <a:ext cx="4178560" cy="1836861"/>
          </a:xfrm>
          <a:prstGeom prst="rect">
            <a:avLst/>
          </a:prstGeom>
        </p:spPr>
      </p:pic>
      <p:sp>
        <p:nvSpPr>
          <p:cNvPr id="5" name="TextBox 4">
            <a:extLst>
              <a:ext uri="{FF2B5EF4-FFF2-40B4-BE49-F238E27FC236}">
                <a16:creationId xmlns:a16="http://schemas.microsoft.com/office/drawing/2014/main" id="{A47A88F4-6C7B-45F8-8A90-F52BE9914A82}"/>
              </a:ext>
            </a:extLst>
          </p:cNvPr>
          <p:cNvSpPr txBox="1"/>
          <p:nvPr/>
        </p:nvSpPr>
        <p:spPr>
          <a:xfrm>
            <a:off x="1079619" y="2842727"/>
            <a:ext cx="2489784" cy="307777"/>
          </a:xfrm>
          <a:prstGeom prst="rect">
            <a:avLst/>
          </a:prstGeom>
          <a:noFill/>
        </p:spPr>
        <p:txBody>
          <a:bodyPr wrap="none" rtlCol="0">
            <a:spAutoFit/>
          </a:bodyPr>
          <a:lstStyle/>
          <a:p>
            <a:pPr algn="r"/>
            <a:r>
              <a:rPr lang="en-US" sz="1400" dirty="0"/>
              <a:t>Average Causal Mediated Effect</a:t>
            </a:r>
          </a:p>
        </p:txBody>
      </p:sp>
      <p:sp>
        <p:nvSpPr>
          <p:cNvPr id="9" name="TextBox 8">
            <a:extLst>
              <a:ext uri="{FF2B5EF4-FFF2-40B4-BE49-F238E27FC236}">
                <a16:creationId xmlns:a16="http://schemas.microsoft.com/office/drawing/2014/main" id="{490374C0-CE5B-4FEE-89D2-75B4F000DE5C}"/>
              </a:ext>
            </a:extLst>
          </p:cNvPr>
          <p:cNvSpPr txBox="1"/>
          <p:nvPr/>
        </p:nvSpPr>
        <p:spPr>
          <a:xfrm>
            <a:off x="1865475" y="3284182"/>
            <a:ext cx="1703928" cy="307777"/>
          </a:xfrm>
          <a:prstGeom prst="rect">
            <a:avLst/>
          </a:prstGeom>
          <a:noFill/>
        </p:spPr>
        <p:txBody>
          <a:bodyPr wrap="none" rtlCol="0">
            <a:spAutoFit/>
          </a:bodyPr>
          <a:lstStyle/>
          <a:p>
            <a:pPr algn="r"/>
            <a:r>
              <a:rPr lang="en-US" sz="1400" dirty="0"/>
              <a:t>Average Direct Effect</a:t>
            </a:r>
          </a:p>
        </p:txBody>
      </p:sp>
      <p:sp>
        <p:nvSpPr>
          <p:cNvPr id="10" name="TextBox 9">
            <a:extLst>
              <a:ext uri="{FF2B5EF4-FFF2-40B4-BE49-F238E27FC236}">
                <a16:creationId xmlns:a16="http://schemas.microsoft.com/office/drawing/2014/main" id="{44210AFB-9B22-4D51-9B35-80ECDA778E89}"/>
              </a:ext>
            </a:extLst>
          </p:cNvPr>
          <p:cNvSpPr txBox="1"/>
          <p:nvPr/>
        </p:nvSpPr>
        <p:spPr>
          <a:xfrm>
            <a:off x="2579580" y="3726481"/>
            <a:ext cx="989823" cy="307777"/>
          </a:xfrm>
          <a:prstGeom prst="rect">
            <a:avLst/>
          </a:prstGeom>
          <a:noFill/>
        </p:spPr>
        <p:txBody>
          <a:bodyPr wrap="none" rtlCol="0">
            <a:spAutoFit/>
          </a:bodyPr>
          <a:lstStyle/>
          <a:p>
            <a:pPr algn="r"/>
            <a:r>
              <a:rPr lang="en-US" sz="1400" dirty="0"/>
              <a:t>Total Effect</a:t>
            </a:r>
          </a:p>
        </p:txBody>
      </p:sp>
      <p:sp>
        <p:nvSpPr>
          <p:cNvPr id="7" name="Rectangle 6">
            <a:extLst>
              <a:ext uri="{FF2B5EF4-FFF2-40B4-BE49-F238E27FC236}">
                <a16:creationId xmlns:a16="http://schemas.microsoft.com/office/drawing/2014/main" id="{D3511E2B-C073-47F0-86A2-C76BE860E79B}"/>
              </a:ext>
            </a:extLst>
          </p:cNvPr>
          <p:cNvSpPr/>
          <p:nvPr/>
        </p:nvSpPr>
        <p:spPr>
          <a:xfrm>
            <a:off x="1079619" y="2571750"/>
            <a:ext cx="6428869" cy="200768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628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E90979-9499-4436-A834-F917C51AFB75}"/>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sp>
        <p:nvSpPr>
          <p:cNvPr id="2" name="Title 1">
            <a:extLst>
              <a:ext uri="{FF2B5EF4-FFF2-40B4-BE49-F238E27FC236}">
                <a16:creationId xmlns:a16="http://schemas.microsoft.com/office/drawing/2014/main" id="{B16A04F6-0767-4059-A5E8-044CD1C5C5B9}"/>
              </a:ext>
            </a:extLst>
          </p:cNvPr>
          <p:cNvSpPr>
            <a:spLocks noGrp="1"/>
          </p:cNvSpPr>
          <p:nvPr>
            <p:ph type="title"/>
          </p:nvPr>
        </p:nvSpPr>
        <p:spPr>
          <a:xfrm>
            <a:off x="457200" y="205979"/>
            <a:ext cx="8229600" cy="1162511"/>
          </a:xfrm>
        </p:spPr>
        <p:txBody>
          <a:bodyPr/>
          <a:lstStyle/>
          <a:p>
            <a:r>
              <a:rPr lang="en-US" sz="3200" b="1" dirty="0">
                <a:solidFill>
                  <a:schemeClr val="tx1"/>
                </a:solidFill>
              </a:rPr>
              <a:t>Summary: Significant Mediating Effects with multiomic signatures</a:t>
            </a:r>
            <a:endParaRPr lang="en-US" sz="3200" dirty="0">
              <a:solidFill>
                <a:schemeClr val="tx1"/>
              </a:solidFill>
            </a:endParaRPr>
          </a:p>
        </p:txBody>
      </p:sp>
      <p:sp>
        <p:nvSpPr>
          <p:cNvPr id="3" name="Content Placeholder 2">
            <a:extLst>
              <a:ext uri="{FF2B5EF4-FFF2-40B4-BE49-F238E27FC236}">
                <a16:creationId xmlns:a16="http://schemas.microsoft.com/office/drawing/2014/main" id="{DDFCCDDB-45A4-410A-BD27-8B6A5AF8CF64}"/>
              </a:ext>
            </a:extLst>
          </p:cNvPr>
          <p:cNvSpPr>
            <a:spLocks noGrp="1"/>
          </p:cNvSpPr>
          <p:nvPr>
            <p:ph idx="1"/>
          </p:nvPr>
        </p:nvSpPr>
        <p:spPr>
          <a:xfrm>
            <a:off x="265580" y="1368490"/>
            <a:ext cx="8612841" cy="3644818"/>
          </a:xfrm>
        </p:spPr>
        <p:txBody>
          <a:bodyPr/>
          <a:lstStyle/>
          <a:p>
            <a:pPr marL="461951" lvl="1" indent="-461951">
              <a:buFont typeface="Arial"/>
              <a:buAutoNum type="alphaUcPeriod"/>
            </a:pPr>
            <a:r>
              <a:rPr lang="en-US" sz="2100" b="1" dirty="0"/>
              <a:t>Dimensionality Reduction, then HIMA</a:t>
            </a:r>
          </a:p>
          <a:p>
            <a:pPr marL="861992" lvl="2" indent="-461951">
              <a:spcBef>
                <a:spcPts val="0"/>
              </a:spcBef>
            </a:pPr>
            <a:r>
              <a:rPr lang="en-US" sz="2100" dirty="0"/>
              <a:t>Early Integration (PCA) </a:t>
            </a:r>
            <a:r>
              <a:rPr lang="en-US" sz="2100" dirty="0">
                <a:sym typeface="Wingdings" panose="05000000000000000000" pitchFamily="2" charset="2"/>
              </a:rPr>
              <a:t> No Results </a:t>
            </a:r>
            <a:endParaRPr lang="en-US" sz="2100" dirty="0"/>
          </a:p>
          <a:p>
            <a:pPr marL="861992" lvl="2" indent="-461951">
              <a:spcBef>
                <a:spcPts val="0"/>
              </a:spcBef>
            </a:pPr>
            <a:r>
              <a:rPr lang="en-US" sz="2100" dirty="0"/>
              <a:t>Late Integration (PCA) </a:t>
            </a:r>
            <a:r>
              <a:rPr lang="en-US" sz="2100" dirty="0">
                <a:sym typeface="Wingdings" panose="05000000000000000000" pitchFamily="2" charset="2"/>
              </a:rPr>
              <a:t> </a:t>
            </a:r>
            <a:r>
              <a:rPr lang="en-US" sz="2100" dirty="0">
                <a:solidFill>
                  <a:srgbClr val="9E1435"/>
                </a:solidFill>
                <a:sym typeface="Wingdings" panose="05000000000000000000" pitchFamily="2" charset="2"/>
              </a:rPr>
              <a:t>Metabolome and miRNA PCs </a:t>
            </a:r>
            <a:endParaRPr lang="en-US" sz="2100" dirty="0">
              <a:solidFill>
                <a:srgbClr val="9E1435"/>
              </a:solidFill>
            </a:endParaRPr>
          </a:p>
          <a:p>
            <a:pPr marL="861992" lvl="2" indent="-461951">
              <a:spcBef>
                <a:spcPts val="0"/>
              </a:spcBef>
            </a:pPr>
            <a:r>
              <a:rPr lang="en-US" sz="2100" dirty="0"/>
              <a:t>Intermediate Integration (JIVE) </a:t>
            </a:r>
            <a:r>
              <a:rPr lang="en-US" sz="2100" dirty="0">
                <a:sym typeface="Wingdings" panose="05000000000000000000" pitchFamily="2" charset="2"/>
              </a:rPr>
              <a:t> </a:t>
            </a:r>
            <a:r>
              <a:rPr lang="en-US" sz="2100" dirty="0">
                <a:solidFill>
                  <a:srgbClr val="9E1435"/>
                </a:solidFill>
                <a:sym typeface="Wingdings" panose="05000000000000000000" pitchFamily="2" charset="2"/>
              </a:rPr>
              <a:t>Joint factor, defined by metabolites, miRNA, and proteins</a:t>
            </a:r>
            <a:endParaRPr lang="en-US" sz="2100" dirty="0">
              <a:solidFill>
                <a:srgbClr val="9E1435"/>
              </a:solidFill>
            </a:endParaRPr>
          </a:p>
          <a:p>
            <a:pPr marL="461951" lvl="1" indent="-461951">
              <a:buFont typeface="Arial"/>
              <a:buAutoNum type="alphaUcPeriod"/>
            </a:pPr>
            <a:r>
              <a:rPr lang="en-US" sz="2100" b="1" dirty="0"/>
              <a:t>Clustering based on omics profiles, then mediation</a:t>
            </a:r>
          </a:p>
          <a:p>
            <a:pPr marL="861992" lvl="2" indent="-461951">
              <a:spcBef>
                <a:spcPts val="0"/>
              </a:spcBef>
            </a:pPr>
            <a:r>
              <a:rPr lang="en-US" sz="2100" dirty="0"/>
              <a:t>Early Integration (K-means) </a:t>
            </a:r>
            <a:r>
              <a:rPr lang="en-US" sz="2100" dirty="0">
                <a:sym typeface="Wingdings" panose="05000000000000000000" pitchFamily="2" charset="2"/>
              </a:rPr>
              <a:t> Poor algorithym performance</a:t>
            </a:r>
            <a:endParaRPr lang="en-US" sz="2100" dirty="0"/>
          </a:p>
          <a:p>
            <a:pPr marL="861992" lvl="2" indent="-461951">
              <a:spcBef>
                <a:spcPts val="0"/>
              </a:spcBef>
            </a:pPr>
            <a:r>
              <a:rPr lang="en-US" sz="2100" dirty="0"/>
              <a:t>Late Integration (K-means) </a:t>
            </a:r>
            <a:r>
              <a:rPr lang="en-US" sz="2100" dirty="0">
                <a:sym typeface="Wingdings" panose="05000000000000000000" pitchFamily="2" charset="2"/>
              </a:rPr>
              <a:t> </a:t>
            </a:r>
            <a:r>
              <a:rPr lang="en-US" sz="2100" dirty="0">
                <a:solidFill>
                  <a:srgbClr val="9E1435"/>
                </a:solidFill>
                <a:sym typeface="Wingdings" panose="05000000000000000000" pitchFamily="2" charset="2"/>
              </a:rPr>
              <a:t>Proteome Clusters (poor algorithym performance)</a:t>
            </a:r>
            <a:endParaRPr lang="en-US" sz="2100" dirty="0"/>
          </a:p>
          <a:p>
            <a:pPr marL="861992" lvl="2" indent="-461951">
              <a:spcBef>
                <a:spcPts val="0"/>
              </a:spcBef>
            </a:pPr>
            <a:r>
              <a:rPr lang="en-US" sz="2100" dirty="0"/>
              <a:t>Intermediate integration (IntNMF) </a:t>
            </a:r>
            <a:r>
              <a:rPr lang="en-US" sz="2100" dirty="0">
                <a:sym typeface="Wingdings" panose="05000000000000000000" pitchFamily="2" charset="2"/>
              </a:rPr>
              <a:t> </a:t>
            </a:r>
            <a:r>
              <a:rPr lang="en-US" sz="2100" dirty="0">
                <a:solidFill>
                  <a:srgbClr val="9E1435"/>
                </a:solidFill>
                <a:sym typeface="Wingdings" panose="05000000000000000000" pitchFamily="2" charset="2"/>
              </a:rPr>
              <a:t>Good performance, no significant mediating effects </a:t>
            </a:r>
            <a:endParaRPr lang="en-US" sz="2100" dirty="0">
              <a:solidFill>
                <a:srgbClr val="9E1435"/>
              </a:solidFill>
            </a:endParaRPr>
          </a:p>
          <a:p>
            <a:endParaRPr lang="en-US" dirty="0"/>
          </a:p>
        </p:txBody>
      </p:sp>
    </p:spTree>
    <p:extLst>
      <p:ext uri="{BB962C8B-B14F-4D97-AF65-F5344CB8AC3E}">
        <p14:creationId xmlns:p14="http://schemas.microsoft.com/office/powerpoint/2010/main" val="394579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457200" y="205979"/>
            <a:ext cx="8229600" cy="648351"/>
          </a:xfrm>
        </p:spPr>
        <p:txBody>
          <a:bodyPr/>
          <a:lstStyle/>
          <a:p>
            <a:r>
              <a:rPr lang="en-US" sz="3200" b="1" dirty="0"/>
              <a:t>PFAS are hepatotoxic</a:t>
            </a:r>
          </a:p>
        </p:txBody>
      </p:sp>
      <p:pic>
        <p:nvPicPr>
          <p:cNvPr id="7" name="Content Placeholder 6">
            <a:extLst>
              <a:ext uri="{FF2B5EF4-FFF2-40B4-BE49-F238E27FC236}">
                <a16:creationId xmlns:a16="http://schemas.microsoft.com/office/drawing/2014/main" id="{105EF970-36B4-4008-B447-7299C22CF526}"/>
              </a:ext>
            </a:extLst>
          </p:cNvPr>
          <p:cNvPicPr>
            <a:picLocks noGrp="1" noChangeAspect="1"/>
          </p:cNvPicPr>
          <p:nvPr>
            <p:ph idx="1"/>
          </p:nvPr>
        </p:nvPicPr>
        <p:blipFill rotWithShape="1">
          <a:blip r:embed="rId2"/>
          <a:srcRect l="1268" r="3179"/>
          <a:stretch/>
        </p:blipFill>
        <p:spPr>
          <a:xfrm>
            <a:off x="4698815" y="1324861"/>
            <a:ext cx="4268190" cy="2653963"/>
          </a:xfrm>
        </p:spPr>
      </p:pic>
      <p:sp>
        <p:nvSpPr>
          <p:cNvPr id="8" name="TextBox 7">
            <a:extLst>
              <a:ext uri="{FF2B5EF4-FFF2-40B4-BE49-F238E27FC236}">
                <a16:creationId xmlns:a16="http://schemas.microsoft.com/office/drawing/2014/main" id="{8D324208-3E09-4D27-B108-AABC0FDB11FA}"/>
              </a:ext>
            </a:extLst>
          </p:cNvPr>
          <p:cNvSpPr txBox="1"/>
          <p:nvPr/>
        </p:nvSpPr>
        <p:spPr>
          <a:xfrm>
            <a:off x="1174704" y="4832305"/>
            <a:ext cx="3964355" cy="369332"/>
          </a:xfrm>
          <a:prstGeom prst="rect">
            <a:avLst/>
          </a:prstGeom>
          <a:noFill/>
        </p:spPr>
        <p:txBody>
          <a:bodyPr wrap="none" rtlCol="0">
            <a:spAutoFit/>
          </a:bodyPr>
          <a:lstStyle/>
          <a:p>
            <a:r>
              <a:rPr lang="en-US" dirty="0">
                <a:solidFill>
                  <a:schemeClr val="bg1"/>
                </a:solidFill>
              </a:rPr>
              <a:t>Stratakis, Conti, et al., </a:t>
            </a:r>
            <a:r>
              <a:rPr lang="en-US" i="1" dirty="0">
                <a:solidFill>
                  <a:schemeClr val="bg1"/>
                </a:solidFill>
              </a:rPr>
              <a:t>Hepatology</a:t>
            </a:r>
            <a:r>
              <a:rPr lang="en-US" dirty="0">
                <a:solidFill>
                  <a:schemeClr val="bg1"/>
                </a:solidFill>
              </a:rPr>
              <a:t>, 2020 </a:t>
            </a:r>
          </a:p>
        </p:txBody>
      </p:sp>
      <p:pic>
        <p:nvPicPr>
          <p:cNvPr id="11" name="Google Shape;69;p13">
            <a:hlinkClick r:id="rId3"/>
            <a:extLst>
              <a:ext uri="{FF2B5EF4-FFF2-40B4-BE49-F238E27FC236}">
                <a16:creationId xmlns:a16="http://schemas.microsoft.com/office/drawing/2014/main" id="{9C0EDD88-8F96-49A5-AC2D-9DFB2B3CB1B0}"/>
              </a:ext>
            </a:extLst>
          </p:cNvPr>
          <p:cNvPicPr preferRelativeResize="0">
            <a:picLocks noChangeAspect="1"/>
          </p:cNvPicPr>
          <p:nvPr/>
        </p:nvPicPr>
        <p:blipFill>
          <a:blip r:embed="rId4">
            <a:alphaModFix/>
          </a:blip>
          <a:stretch>
            <a:fillRect/>
          </a:stretch>
        </p:blipFill>
        <p:spPr>
          <a:xfrm>
            <a:off x="6115325" y="1561324"/>
            <a:ext cx="1678706" cy="384436"/>
          </a:xfrm>
          <a:prstGeom prst="rect">
            <a:avLst/>
          </a:prstGeom>
          <a:noFill/>
          <a:ln>
            <a:noFill/>
          </a:ln>
        </p:spPr>
      </p:pic>
      <p:pic>
        <p:nvPicPr>
          <p:cNvPr id="15" name="Picture 14" descr="Timeline&#10;&#10;Description automatically generated">
            <a:extLst>
              <a:ext uri="{FF2B5EF4-FFF2-40B4-BE49-F238E27FC236}">
                <a16:creationId xmlns:a16="http://schemas.microsoft.com/office/drawing/2014/main" id="{76D50444-549D-4060-AE5A-2680A3678456}"/>
              </a:ext>
            </a:extLst>
          </p:cNvPr>
          <p:cNvPicPr>
            <a:picLocks noChangeAspect="1"/>
          </p:cNvPicPr>
          <p:nvPr/>
        </p:nvPicPr>
        <p:blipFill rotWithShape="1">
          <a:blip r:embed="rId5"/>
          <a:srcRect l="19161" t="20581" r="19281" b="12032"/>
          <a:stretch/>
        </p:blipFill>
        <p:spPr>
          <a:xfrm>
            <a:off x="135219" y="1374937"/>
            <a:ext cx="4309967" cy="2653964"/>
          </a:xfrm>
          <a:prstGeom prst="rect">
            <a:avLst/>
          </a:prstGeom>
        </p:spPr>
      </p:pic>
      <p:sp>
        <p:nvSpPr>
          <p:cNvPr id="3" name="Oval 2">
            <a:extLst>
              <a:ext uri="{FF2B5EF4-FFF2-40B4-BE49-F238E27FC236}">
                <a16:creationId xmlns:a16="http://schemas.microsoft.com/office/drawing/2014/main" id="{43F8AD0B-5901-4507-BFA4-7336582407E2}"/>
              </a:ext>
            </a:extLst>
          </p:cNvPr>
          <p:cNvSpPr/>
          <p:nvPr/>
        </p:nvSpPr>
        <p:spPr>
          <a:xfrm>
            <a:off x="4942351" y="1976717"/>
            <a:ext cx="980099" cy="290234"/>
          </a:xfrm>
          <a:prstGeom prst="ellipse">
            <a:avLst/>
          </a:prstGeom>
          <a:noFill/>
          <a:ln w="28575">
            <a:solidFill>
              <a:srgbClr val="9E14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p:nvPr>
        </p:nvSpPr>
        <p:spPr>
          <a:xfrm>
            <a:off x="457200" y="205979"/>
            <a:ext cx="8229600" cy="708421"/>
          </a:xfrm>
        </p:spPr>
        <p:txBody>
          <a:bodyPr/>
          <a:lstStyle/>
          <a:p>
            <a:r>
              <a:rPr lang="en-US" sz="3200" dirty="0"/>
              <a:t>Modeling omics jointly vs. independently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914400"/>
            <a:ext cx="8229600" cy="3680223"/>
          </a:xfrm>
        </p:spPr>
        <p:txBody>
          <a:bodyPr/>
          <a:lstStyle/>
          <a:p>
            <a:r>
              <a:rPr lang="en-US" sz="2000" b="1" dirty="0"/>
              <a:t>In joint models:</a:t>
            </a:r>
            <a:r>
              <a:rPr lang="en-US" sz="2000" dirty="0"/>
              <a:t> </a:t>
            </a:r>
          </a:p>
          <a:p>
            <a:pPr lvl="1"/>
            <a:r>
              <a:rPr lang="en-US" sz="1600" dirty="0"/>
              <a:t>Condition out highly correlated variables, and only select features that are most “important” (defined by the algorithym). </a:t>
            </a:r>
          </a:p>
          <a:p>
            <a:pPr lvl="1"/>
            <a:r>
              <a:rPr lang="en-US" sz="1600" dirty="0"/>
              <a:t>Some significant “hits” might be correlated with “causal” variables in another layer</a:t>
            </a:r>
          </a:p>
          <a:p>
            <a:pPr lvl="1"/>
            <a:r>
              <a:rPr lang="en-US" sz="1600" dirty="0"/>
              <a:t>Good for feature selection</a:t>
            </a:r>
          </a:p>
          <a:p>
            <a:r>
              <a:rPr lang="en-US" sz="2000" b="1" dirty="0"/>
              <a:t>In independent models</a:t>
            </a:r>
            <a:r>
              <a:rPr lang="en-US" sz="2000" dirty="0"/>
              <a:t>: </a:t>
            </a:r>
          </a:p>
          <a:p>
            <a:pPr lvl="1"/>
            <a:r>
              <a:rPr lang="en-US" sz="1600" dirty="0"/>
              <a:t>Fitting mediation model on each omics layer/ omics feature separately omits the correlation structure</a:t>
            </a:r>
          </a:p>
          <a:p>
            <a:pPr lvl="1"/>
            <a:r>
              <a:rPr lang="en-US" sz="1600" dirty="0"/>
              <a:t>Select all feature associated with the outcome </a:t>
            </a:r>
          </a:p>
          <a:p>
            <a:pPr lvl="1"/>
            <a:r>
              <a:rPr lang="en-US" sz="1600" dirty="0"/>
              <a:t>Good when you want to perform post hoc pathway analysis (i.e., biological interpretation)</a:t>
            </a:r>
          </a:p>
          <a:p>
            <a:endParaRPr lang="en-US" sz="2000" dirty="0"/>
          </a:p>
          <a:p>
            <a:endParaRPr lang="en-US" sz="1800" dirty="0"/>
          </a:p>
          <a:p>
            <a:endParaRPr lang="en-US" dirty="0"/>
          </a:p>
        </p:txBody>
      </p:sp>
    </p:spTree>
    <p:extLst>
      <p:ext uri="{BB962C8B-B14F-4D97-AF65-F5344CB8AC3E}">
        <p14:creationId xmlns:p14="http://schemas.microsoft.com/office/powerpoint/2010/main" val="1528788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p:nvPr>
        </p:nvSpPr>
        <p:spPr/>
        <p:txBody>
          <a:bodyPr/>
          <a:lstStyle/>
          <a:p>
            <a:r>
              <a:rPr lang="en-US" dirty="0"/>
              <a:t>Concluding Remarks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935421"/>
            <a:ext cx="8229600" cy="3659202"/>
          </a:xfrm>
        </p:spPr>
        <p:txBody>
          <a:bodyPr/>
          <a:lstStyle/>
          <a:p>
            <a:r>
              <a:rPr lang="en-US" sz="2000" dirty="0"/>
              <a:t>Many options for this analysis, but each tends to identify metabolites, miRNAs, and proteins as mediating factors. </a:t>
            </a:r>
          </a:p>
          <a:p>
            <a:r>
              <a:rPr lang="en-US" sz="2000" dirty="0"/>
              <a:t>Techniques specifically designed for multi-omics data work better at identifying robust multi-omics signatures (factors and/or clusters)</a:t>
            </a:r>
          </a:p>
          <a:p>
            <a:r>
              <a:rPr lang="en-US" sz="2000" dirty="0"/>
              <a:t>In practice, deciding on a data analysis approach or algorithym should be driven by your research question… </a:t>
            </a:r>
          </a:p>
          <a:p>
            <a:r>
              <a:rPr lang="en-US" sz="2000" dirty="0"/>
              <a:t>But in reality, real data is messy and different approaches may work better or worse in practice.</a:t>
            </a:r>
          </a:p>
          <a:p>
            <a:r>
              <a:rPr lang="en-US" sz="2000" b="1" dirty="0"/>
              <a:t>You could use these methods for interaction analysis instead of mediation</a:t>
            </a:r>
            <a:endParaRPr lang="en-US" sz="1600" dirty="0"/>
          </a:p>
          <a:p>
            <a:endParaRPr lang="en-US" sz="2000" dirty="0"/>
          </a:p>
        </p:txBody>
      </p:sp>
    </p:spTree>
    <p:extLst>
      <p:ext uri="{BB962C8B-B14F-4D97-AF65-F5344CB8AC3E}">
        <p14:creationId xmlns:p14="http://schemas.microsoft.com/office/powerpoint/2010/main" val="35044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457200" y="205979"/>
            <a:ext cx="8229600" cy="648351"/>
          </a:xfrm>
        </p:spPr>
        <p:txBody>
          <a:bodyPr/>
          <a:lstStyle/>
          <a:p>
            <a:r>
              <a:rPr lang="en-US" sz="3200" b="1" dirty="0"/>
              <a:t>However, the mechanisms are not clear</a:t>
            </a:r>
          </a:p>
        </p:txBody>
      </p:sp>
      <p:pic>
        <p:nvPicPr>
          <p:cNvPr id="14" name="Picture 13" descr="Diagram&#10;&#10;Description automatically generated">
            <a:extLst>
              <a:ext uri="{FF2B5EF4-FFF2-40B4-BE49-F238E27FC236}">
                <a16:creationId xmlns:a16="http://schemas.microsoft.com/office/drawing/2014/main" id="{B4D31438-770A-4A5C-B230-6447D29950AB}"/>
              </a:ext>
            </a:extLst>
          </p:cNvPr>
          <p:cNvPicPr>
            <a:picLocks noChangeAspect="1"/>
          </p:cNvPicPr>
          <p:nvPr/>
        </p:nvPicPr>
        <p:blipFill rotWithShape="1">
          <a:blip r:embed="rId2"/>
          <a:srcRect l="13868" t="16609" r="5001" b="16302"/>
          <a:stretch/>
        </p:blipFill>
        <p:spPr>
          <a:xfrm>
            <a:off x="862673" y="1027866"/>
            <a:ext cx="7418654" cy="3450692"/>
          </a:xfrm>
          <a:prstGeom prst="rect">
            <a:avLst/>
          </a:prstGeom>
        </p:spPr>
      </p:pic>
    </p:spTree>
    <p:extLst>
      <p:ext uri="{BB962C8B-B14F-4D97-AF65-F5344CB8AC3E}">
        <p14:creationId xmlns:p14="http://schemas.microsoft.com/office/powerpoint/2010/main" val="27091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D493BCBD-3CF7-4096-9259-F843BD2FF61A}"/>
              </a:ext>
            </a:extLst>
          </p:cNvPr>
          <p:cNvPicPr>
            <a:picLocks noChangeAspect="1"/>
          </p:cNvPicPr>
          <p:nvPr/>
        </p:nvPicPr>
        <p:blipFill rotWithShape="1">
          <a:blip r:embed="rId2"/>
          <a:srcRect l="10107" t="4005" r="13456" b="4005"/>
          <a:stretch/>
        </p:blipFill>
        <p:spPr>
          <a:xfrm>
            <a:off x="1974020" y="1334890"/>
            <a:ext cx="4833921" cy="3272317"/>
          </a:xfrm>
          <a:prstGeom prst="rect">
            <a:avLst/>
          </a:prstGeom>
        </p:spPr>
      </p:pic>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1" y="232012"/>
            <a:ext cx="9144001" cy="1102878"/>
          </a:xfrm>
        </p:spPr>
        <p:txBody>
          <a:bodyPr/>
          <a:lstStyle/>
          <a:p>
            <a:r>
              <a:rPr lang="en-US" sz="2800" b="1" dirty="0"/>
              <a:t>Goal: Integrate multi-omics data to understand mechanisms linking PFAS &amp; liver injury</a:t>
            </a:r>
            <a:endParaRPr lang="en-US" sz="4000" b="1" dirty="0"/>
          </a:p>
        </p:txBody>
      </p:sp>
    </p:spTree>
    <p:extLst>
      <p:ext uri="{BB962C8B-B14F-4D97-AF65-F5344CB8AC3E}">
        <p14:creationId xmlns:p14="http://schemas.microsoft.com/office/powerpoint/2010/main" val="346099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A71295-26FC-4D98-8E7E-9E6865982AA5}"/>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09E654-6351-432F-96A5-3A3DEC2980BE}"/>
              </a:ext>
            </a:extLst>
          </p:cNvPr>
          <p:cNvPicPr>
            <a:picLocks noChangeAspect="1"/>
          </p:cNvPicPr>
          <p:nvPr/>
        </p:nvPicPr>
        <p:blipFill>
          <a:blip r:embed="rId2"/>
          <a:stretch>
            <a:fillRect/>
          </a:stretch>
        </p:blipFill>
        <p:spPr>
          <a:xfrm>
            <a:off x="2720187" y="3353902"/>
            <a:ext cx="3763586" cy="1673678"/>
          </a:xfrm>
          <a:prstGeom prst="rect">
            <a:avLst/>
          </a:prstGeom>
        </p:spPr>
      </p:pic>
      <p:sp>
        <p:nvSpPr>
          <p:cNvPr id="3" name="Content Placeholder 2">
            <a:extLst>
              <a:ext uri="{FF2B5EF4-FFF2-40B4-BE49-F238E27FC236}">
                <a16:creationId xmlns:a16="http://schemas.microsoft.com/office/drawing/2014/main" id="{AEA6CB79-664D-4FA9-B32A-C11EFBCF736C}"/>
              </a:ext>
            </a:extLst>
          </p:cNvPr>
          <p:cNvSpPr>
            <a:spLocks noGrp="1"/>
          </p:cNvSpPr>
          <p:nvPr>
            <p:ph idx="1"/>
          </p:nvPr>
        </p:nvSpPr>
        <p:spPr>
          <a:xfrm>
            <a:off x="457200" y="1114634"/>
            <a:ext cx="8283952" cy="3479989"/>
          </a:xfrm>
        </p:spPr>
        <p:txBody>
          <a:bodyPr/>
          <a:lstStyle/>
          <a:p>
            <a:pPr marL="233362" indent="0">
              <a:buNone/>
            </a:pPr>
            <a:r>
              <a:rPr lang="en-US" sz="2000" b="1" dirty="0">
                <a:latin typeface="Arial" panose="020B0604020202020204" pitchFamily="34" charset="0"/>
                <a:cs typeface="Arial" panose="020B0604020202020204" pitchFamily="34" charset="0"/>
              </a:rPr>
              <a:t>Part 1: High Dimensional Mediation Analysis</a:t>
            </a:r>
          </a:p>
          <a:p>
            <a:pPr marL="574675" indent="-341313">
              <a:buAutoNum type="romanUcPeriod"/>
            </a:pPr>
            <a:endParaRPr lang="en-US" sz="2000" dirty="0"/>
          </a:p>
          <a:p>
            <a:pPr marL="574675" indent="-341313">
              <a:buAutoNum type="romanUcPeriod"/>
            </a:pPr>
            <a:endParaRPr lang="en-US" sz="2000" dirty="0">
              <a:latin typeface="Arial" panose="020B0604020202020204" pitchFamily="34" charset="0"/>
              <a:cs typeface="Arial" panose="020B0604020202020204" pitchFamily="34" charset="0"/>
            </a:endParaRPr>
          </a:p>
          <a:p>
            <a:pPr marL="574675" indent="-341313">
              <a:buAutoNum type="romanUcPeriod"/>
            </a:pPr>
            <a:endParaRPr lang="en-US" sz="2000" dirty="0"/>
          </a:p>
          <a:p>
            <a:pPr marL="233362" indent="0">
              <a:buNone/>
            </a:pPr>
            <a:endParaRPr lang="en-US" sz="2000" dirty="0"/>
          </a:p>
          <a:p>
            <a:pPr marL="233362" indent="0">
              <a:buNone/>
            </a:pPr>
            <a:r>
              <a:rPr lang="en-US" sz="2000" b="1" dirty="0">
                <a:latin typeface="Arial" panose="020B0604020202020204" pitchFamily="34" charset="0"/>
                <a:cs typeface="Arial" panose="020B0604020202020204" pitchFamily="34" charset="0"/>
              </a:rPr>
              <a:t>Part 2: Mediation with Multi-omics signatures: dimensionality reduction and clustering</a:t>
            </a:r>
            <a:endParaRPr lang="en-US" sz="2000" b="1" dirty="0"/>
          </a:p>
          <a:p>
            <a:pPr marL="57150" indent="0">
              <a:buNone/>
            </a:pPr>
            <a:endParaRPr lang="en-US" sz="2000" dirty="0">
              <a:latin typeface="Arial" panose="020B0604020202020204" pitchFamily="34" charset="0"/>
              <a:cs typeface="Arial" panose="020B0604020202020204" pitchFamily="34" charset="0"/>
            </a:endParaRPr>
          </a:p>
          <a:p>
            <a:pPr marL="57150" indent="0">
              <a:buNone/>
            </a:pPr>
            <a:endParaRPr lang="en-US" sz="20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C4BBD44-471B-4F89-AB02-03FCAE8F0241}"/>
              </a:ext>
            </a:extLst>
          </p:cNvPr>
          <p:cNvSpPr>
            <a:spLocks noGrp="1"/>
          </p:cNvSpPr>
          <p:nvPr>
            <p:ph type="title"/>
          </p:nvPr>
        </p:nvSpPr>
        <p:spPr>
          <a:xfrm>
            <a:off x="133065" y="279779"/>
            <a:ext cx="8877869" cy="783450"/>
          </a:xfrm>
        </p:spPr>
        <p:txBody>
          <a:bodyPr/>
          <a:lstStyle/>
          <a:p>
            <a:r>
              <a:rPr lang="en-US" sz="3200" b="1" dirty="0"/>
              <a:t>Approaches: Mediation with Multi-omics</a:t>
            </a:r>
          </a:p>
        </p:txBody>
      </p:sp>
      <p:pic>
        <p:nvPicPr>
          <p:cNvPr id="5" name="Picture 4">
            <a:extLst>
              <a:ext uri="{FF2B5EF4-FFF2-40B4-BE49-F238E27FC236}">
                <a16:creationId xmlns:a16="http://schemas.microsoft.com/office/drawing/2014/main" id="{F887ED9C-19C1-4920-9331-CA4AF7A2778E}"/>
              </a:ext>
            </a:extLst>
          </p:cNvPr>
          <p:cNvPicPr>
            <a:picLocks noChangeAspect="1"/>
          </p:cNvPicPr>
          <p:nvPr/>
        </p:nvPicPr>
        <p:blipFill>
          <a:blip r:embed="rId3"/>
          <a:stretch>
            <a:fillRect/>
          </a:stretch>
        </p:blipFill>
        <p:spPr>
          <a:xfrm>
            <a:off x="2660226" y="1507654"/>
            <a:ext cx="3823547" cy="1395388"/>
          </a:xfrm>
          <a:prstGeom prst="rect">
            <a:avLst/>
          </a:prstGeom>
        </p:spPr>
      </p:pic>
    </p:spTree>
    <p:extLst>
      <p:ext uri="{BB962C8B-B14F-4D97-AF65-F5344CB8AC3E}">
        <p14:creationId xmlns:p14="http://schemas.microsoft.com/office/powerpoint/2010/main" val="8300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33BF8-ED6F-478B-B48F-C0D24EE74EE8}"/>
              </a:ext>
            </a:extLst>
          </p:cNvPr>
          <p:cNvSpPr/>
          <p:nvPr/>
        </p:nvSpPr>
        <p:spPr>
          <a:xfrm>
            <a:off x="0" y="4174391"/>
            <a:ext cx="9144000" cy="10316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BBD44-471B-4F89-AB02-03FCAE8F0241}"/>
              </a:ext>
            </a:extLst>
          </p:cNvPr>
          <p:cNvSpPr>
            <a:spLocks noGrp="1"/>
          </p:cNvSpPr>
          <p:nvPr>
            <p:ph type="title"/>
          </p:nvPr>
        </p:nvSpPr>
        <p:spPr>
          <a:xfrm>
            <a:off x="133065" y="279779"/>
            <a:ext cx="8877869" cy="783450"/>
          </a:xfrm>
        </p:spPr>
        <p:txBody>
          <a:bodyPr/>
          <a:lstStyle/>
          <a:p>
            <a:r>
              <a:rPr lang="en-US" sz="3600" b="1" dirty="0"/>
              <a:t>Overview: Mediation with Multi-omics</a:t>
            </a:r>
          </a:p>
        </p:txBody>
      </p:sp>
      <p:sp>
        <p:nvSpPr>
          <p:cNvPr id="3" name="Content Placeholder 2">
            <a:extLst>
              <a:ext uri="{FF2B5EF4-FFF2-40B4-BE49-F238E27FC236}">
                <a16:creationId xmlns:a16="http://schemas.microsoft.com/office/drawing/2014/main" id="{AEA6CB79-664D-4FA9-B32A-C11EFBCF736C}"/>
              </a:ext>
            </a:extLst>
          </p:cNvPr>
          <p:cNvSpPr>
            <a:spLocks noGrp="1"/>
          </p:cNvSpPr>
          <p:nvPr>
            <p:ph idx="1"/>
          </p:nvPr>
        </p:nvSpPr>
        <p:spPr>
          <a:xfrm>
            <a:off x="546720" y="1063229"/>
            <a:ext cx="7529413" cy="3430591"/>
          </a:xfrm>
        </p:spPr>
        <p:txBody>
          <a:bodyPr/>
          <a:lstStyle/>
          <a:p>
            <a:pPr marL="233362" indent="0">
              <a:buNone/>
            </a:pPr>
            <a:r>
              <a:rPr lang="en-US" sz="2000" dirty="0">
                <a:latin typeface="Arial" panose="020B0604020202020204" pitchFamily="34" charset="0"/>
                <a:cs typeface="Arial" panose="020B0604020202020204" pitchFamily="34" charset="0"/>
              </a:rPr>
              <a:t>Part 1: High Dimensional Mediation Analysis</a:t>
            </a:r>
          </a:p>
          <a:p>
            <a:pPr marL="1260475" lvl="1" indent="-342900">
              <a:buAutoNum type="alphaUcPeriod"/>
            </a:pPr>
            <a:r>
              <a:rPr lang="en-US" sz="2000" dirty="0"/>
              <a:t>Early integration</a:t>
            </a:r>
          </a:p>
          <a:p>
            <a:pPr marL="1260475" lvl="1" indent="-342900">
              <a:buFont typeface="Arial"/>
              <a:buAutoNum type="alphaUcPeriod"/>
            </a:pPr>
            <a:r>
              <a:rPr lang="en-US" sz="2000" dirty="0"/>
              <a:t>Late integration</a:t>
            </a:r>
          </a:p>
          <a:p>
            <a:pPr marL="233362" indent="0">
              <a:buNone/>
            </a:pPr>
            <a:r>
              <a:rPr lang="en-US" sz="2000" dirty="0">
                <a:latin typeface="Arial" panose="020B0604020202020204" pitchFamily="34" charset="0"/>
                <a:cs typeface="Arial" panose="020B0604020202020204" pitchFamily="34" charset="0"/>
              </a:rPr>
              <a:t>Part 2: Mediation with Multi-omics signatures</a:t>
            </a:r>
          </a:p>
          <a:p>
            <a:pPr marL="1260475" lvl="1" indent="-342900">
              <a:buFont typeface="Arial"/>
              <a:buAutoNum type="alphaUcPeriod"/>
            </a:pPr>
            <a:r>
              <a:rPr lang="en-US" sz="2000" dirty="0"/>
              <a:t>Dimensionality Reduction</a:t>
            </a:r>
          </a:p>
          <a:p>
            <a:pPr marL="1712913" lvl="3" indent="-342900"/>
            <a:r>
              <a:rPr lang="en-US" sz="1800" dirty="0"/>
              <a:t>PCA (early and late integration)</a:t>
            </a:r>
          </a:p>
          <a:p>
            <a:pPr marL="1712913" lvl="3" indent="-342900"/>
            <a:r>
              <a:rPr lang="en-US" sz="1800" dirty="0"/>
              <a:t>JIVE (intermediate integration)</a:t>
            </a:r>
            <a:endParaRPr lang="en-US" dirty="0"/>
          </a:p>
          <a:p>
            <a:pPr marL="1260475" lvl="1" indent="-342900">
              <a:buFont typeface="Arial"/>
              <a:buAutoNum type="alphaUcPeriod"/>
            </a:pPr>
            <a:r>
              <a:rPr lang="en-US" sz="2000" dirty="0"/>
              <a:t>Clustering</a:t>
            </a:r>
          </a:p>
          <a:p>
            <a:pPr marL="1712913" lvl="3" indent="-342900"/>
            <a:r>
              <a:rPr lang="en-US" sz="1800" dirty="0"/>
              <a:t>K-means (early and late integration)</a:t>
            </a:r>
          </a:p>
          <a:p>
            <a:pPr marL="1712913" lvl="3" indent="-342900"/>
            <a:r>
              <a:rPr lang="en-US" sz="1800" dirty="0"/>
              <a:t>intNMF (intermediate integration)</a:t>
            </a:r>
          </a:p>
          <a:p>
            <a:pPr marL="57150" indent="0">
              <a:buNone/>
            </a:pPr>
            <a:endParaRPr lang="en-US" sz="1800" dirty="0">
              <a:latin typeface="Arial" panose="020B0604020202020204" pitchFamily="34" charset="0"/>
              <a:cs typeface="Arial" panose="020B0604020202020204" pitchFamily="34" charset="0"/>
            </a:endParaRPr>
          </a:p>
          <a:p>
            <a:pPr marL="57150" indent="0">
              <a:buNone/>
            </a:pPr>
            <a:endParaRPr lang="en-US"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7D7BE28-916D-4288-97E2-E555E25E481F}"/>
              </a:ext>
            </a:extLst>
          </p:cNvPr>
          <p:cNvSpPr/>
          <p:nvPr/>
        </p:nvSpPr>
        <p:spPr>
          <a:xfrm>
            <a:off x="654518" y="1063229"/>
            <a:ext cx="7421615" cy="1090950"/>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45589E-4CF6-4B4A-9D91-F38785E2D980}"/>
              </a:ext>
            </a:extLst>
          </p:cNvPr>
          <p:cNvSpPr/>
          <p:nvPr/>
        </p:nvSpPr>
        <p:spPr>
          <a:xfrm>
            <a:off x="654517" y="2154178"/>
            <a:ext cx="7421615" cy="2446697"/>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1D6BBE-A7AE-464F-A976-6A03DD7D35F2}"/>
              </a:ext>
            </a:extLst>
          </p:cNvPr>
          <p:cNvPicPr>
            <a:picLocks noChangeAspect="1"/>
          </p:cNvPicPr>
          <p:nvPr/>
        </p:nvPicPr>
        <p:blipFill>
          <a:blip r:embed="rId2"/>
          <a:stretch>
            <a:fillRect/>
          </a:stretch>
        </p:blipFill>
        <p:spPr>
          <a:xfrm>
            <a:off x="6165316" y="1098636"/>
            <a:ext cx="1881314" cy="686578"/>
          </a:xfrm>
          <a:prstGeom prst="rect">
            <a:avLst/>
          </a:prstGeom>
          <a:ln>
            <a:noFill/>
          </a:ln>
        </p:spPr>
      </p:pic>
      <p:pic>
        <p:nvPicPr>
          <p:cNvPr id="14" name="Picture 13">
            <a:extLst>
              <a:ext uri="{FF2B5EF4-FFF2-40B4-BE49-F238E27FC236}">
                <a16:creationId xmlns:a16="http://schemas.microsoft.com/office/drawing/2014/main" id="{B004CD7F-D020-42ED-84E9-299569AA1161}"/>
              </a:ext>
            </a:extLst>
          </p:cNvPr>
          <p:cNvPicPr>
            <a:picLocks noChangeAspect="1"/>
          </p:cNvPicPr>
          <p:nvPr/>
        </p:nvPicPr>
        <p:blipFill>
          <a:blip r:embed="rId3"/>
          <a:stretch>
            <a:fillRect/>
          </a:stretch>
        </p:blipFill>
        <p:spPr>
          <a:xfrm>
            <a:off x="6194819" y="2179691"/>
            <a:ext cx="1851811" cy="823506"/>
          </a:xfrm>
          <a:prstGeom prst="rect">
            <a:avLst/>
          </a:prstGeom>
          <a:ln>
            <a:noFill/>
          </a:ln>
        </p:spPr>
      </p:pic>
    </p:spTree>
    <p:extLst>
      <p:ext uri="{BB962C8B-B14F-4D97-AF65-F5344CB8AC3E}">
        <p14:creationId xmlns:p14="http://schemas.microsoft.com/office/powerpoint/2010/main" val="243522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73195</TotalTime>
  <Words>2083</Words>
  <Application>Microsoft Office PowerPoint</Application>
  <PresentationFormat>On-screen Show (16:9)</PresentationFormat>
  <Paragraphs>365</Paragraphs>
  <Slides>51</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Roboto</vt:lpstr>
      <vt:lpstr>1_Office Theme</vt:lpstr>
      <vt:lpstr>PowerPoint Presentation</vt:lpstr>
      <vt:lpstr>PowerPoint Presentation</vt:lpstr>
      <vt:lpstr>PowerPoint Presentation</vt:lpstr>
      <vt:lpstr>PowerPoint Presentation</vt:lpstr>
      <vt:lpstr>PFAS are hepatotoxic</vt:lpstr>
      <vt:lpstr>However, the mechanisms are not clear</vt:lpstr>
      <vt:lpstr>Goal: Integrate multi-omics data to understand mechanisms linking PFAS &amp; liver injury</vt:lpstr>
      <vt:lpstr>Approaches: Mediation with Multi-omics</vt:lpstr>
      <vt:lpstr>Overview: Mediation with Multi-omics</vt:lpstr>
      <vt:lpstr>Overview: Mediation with Multi-omics</vt:lpstr>
      <vt:lpstr>Part 1: High Dimensional Mediation</vt:lpstr>
      <vt:lpstr>Part 1: High Dimensional Mediation</vt:lpstr>
      <vt:lpstr>Part 1: High Dimensional Mediation</vt:lpstr>
      <vt:lpstr>1.A. HIMA, Early Integration: Results</vt:lpstr>
      <vt:lpstr>Part 1: High Dimensional Mediation</vt:lpstr>
      <vt:lpstr>1.B. HIMA, Late Integration: Results</vt:lpstr>
      <vt:lpstr>HIMA, Early vs. Late Integration</vt:lpstr>
      <vt:lpstr>HIMA, Early vs. Late Integration</vt:lpstr>
      <vt:lpstr>Summary: High Dimensional Mediation </vt:lpstr>
      <vt:lpstr>Overview: Mediation with Multi-omics</vt:lpstr>
      <vt:lpstr>Part 2. Mediation with dimensionality reduction/clustering</vt:lpstr>
      <vt:lpstr>Part 2. Mediation with dimensionality reduction/clustering</vt:lpstr>
      <vt:lpstr>Part 2. Mediation with dimensionality reduction/clustering</vt:lpstr>
      <vt:lpstr>2.A. Dimensionality Reduction, Early Integration</vt:lpstr>
      <vt:lpstr>PowerPoint Presentation</vt:lpstr>
      <vt:lpstr>Part 2. Mediation with dimensionality reduction/clustering</vt:lpstr>
      <vt:lpstr>PowerPoint Presentation</vt:lpstr>
      <vt:lpstr>PowerPoint Presentation</vt:lpstr>
      <vt:lpstr>PowerPoint Presentation</vt:lpstr>
      <vt:lpstr>PowerPoint Presentation</vt:lpstr>
      <vt:lpstr>Part 2. Mediation with dimensionality reduction/clustering</vt:lpstr>
      <vt:lpstr>PowerPoint Presentation</vt:lpstr>
      <vt:lpstr>PowerPoint Presentation</vt:lpstr>
      <vt:lpstr>PowerPoint Presentation</vt:lpstr>
      <vt:lpstr>PowerPoint Presentation</vt:lpstr>
      <vt:lpstr>PowerPoint Presentation</vt:lpstr>
      <vt:lpstr>Part 2. Mediation with dimensionality reduction/clustering</vt:lpstr>
      <vt:lpstr>2.B. Early Integration, K-means</vt:lpstr>
      <vt:lpstr>PowerPoint Presentation</vt:lpstr>
      <vt:lpstr>Part 2. Mediation with dimensionality reduction/clustering</vt:lpstr>
      <vt:lpstr>2.B. Late Integration, K-means</vt:lpstr>
      <vt:lpstr>PowerPoint Presentation</vt:lpstr>
      <vt:lpstr>PowerPoint Presentation</vt:lpstr>
      <vt:lpstr>Part 2. Mediation with dimensionality reduction/clustering</vt:lpstr>
      <vt:lpstr>2.B. Intermediate Integration, IntNMF</vt:lpstr>
      <vt:lpstr>PowerPoint Presentation</vt:lpstr>
      <vt:lpstr>PowerPoint Presentation</vt:lpstr>
      <vt:lpstr>PowerPoint Presentation</vt:lpstr>
      <vt:lpstr>Summary: Significant Mediating Effects with multiomic signatures</vt:lpstr>
      <vt:lpstr>Modeling omics jointly vs. independently </vt:lpstr>
      <vt:lpstr>Concluding Remarks </vt:lpstr>
    </vt:vector>
  </TitlesOfParts>
  <Company>ZM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Zenaida Mendoza</dc:creator>
  <cp:lastModifiedBy>Jesse A Goodrich</cp:lastModifiedBy>
  <cp:revision>1646</cp:revision>
  <cp:lastPrinted>2021-06-04T01:29:19Z</cp:lastPrinted>
  <dcterms:created xsi:type="dcterms:W3CDTF">2017-08-10T22:08:10Z</dcterms:created>
  <dcterms:modified xsi:type="dcterms:W3CDTF">2023-01-20T03:45:17Z</dcterms:modified>
</cp:coreProperties>
</file>